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26" autoAdjust="0"/>
    <p:restoredTop sz="94453" autoAdjust="0"/>
  </p:normalViewPr>
  <p:slideViewPr>
    <p:cSldViewPr snapToGrid="0">
      <p:cViewPr varScale="1">
        <p:scale>
          <a:sx n="43" d="100"/>
          <a:sy n="43" d="100"/>
        </p:scale>
        <p:origin x="82" y="754"/>
      </p:cViewPr>
      <p:guideLst/>
    </p:cSldViewPr>
  </p:slideViewPr>
  <p:outlineViewPr>
    <p:cViewPr>
      <p:scale>
        <a:sx n="33" d="100"/>
        <a:sy n="33" d="100"/>
      </p:scale>
      <p:origin x="0" y="-20755"/>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3" d="100"/>
          <a:sy n="53" d="100"/>
        </p:scale>
        <p:origin x="238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7EC513-2744-4700-8714-59A7CD10585C}"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4C4E8375-A40D-47EB-BB7C-209BFC2FFEF2}">
      <dgm:prSet phldrT="[Text]" custT="1"/>
      <dgm:spPr>
        <a:solidFill>
          <a:schemeClr val="tx2"/>
        </a:solidFill>
        <a:scene3d>
          <a:camera prst="orthographicFront"/>
          <a:lightRig rig="threePt" dir="t"/>
        </a:scene3d>
        <a:sp3d>
          <a:bevelT w="139700" h="139700" prst="divot"/>
        </a:sp3d>
      </dgm:spPr>
      <dgm:t>
        <a:bodyPr/>
        <a:lstStyle/>
        <a:p>
          <a:r>
            <a:rPr lang="en-US" sz="2800" dirty="0">
              <a:latin typeface="Arial" panose="020B0604020202020204" pitchFamily="34" charset="0"/>
              <a:cs typeface="Arial" panose="020B0604020202020204" pitchFamily="34" charset="0"/>
            </a:rPr>
            <a:t>Humble</a:t>
          </a:r>
        </a:p>
      </dgm:t>
      <dgm:extLst>
        <a:ext uri="{E40237B7-FDA0-4F09-8148-C483321AD2D9}">
          <dgm14:cNvPr xmlns:dgm14="http://schemas.microsoft.com/office/drawing/2010/diagram" id="0" name="" descr="smooth edged square"/>
        </a:ext>
      </dgm:extLst>
    </dgm:pt>
    <dgm:pt modelId="{DE1FF991-CB57-44FA-9ECA-BFB6050A0AB5}" type="parTrans" cxnId="{2307D1B2-4ECA-43C0-AB86-8C3E9A1BBE6C}">
      <dgm:prSet/>
      <dgm:spPr/>
      <dgm:t>
        <a:bodyPr/>
        <a:lstStyle/>
        <a:p>
          <a:endParaRPr lang="en-US"/>
        </a:p>
      </dgm:t>
    </dgm:pt>
    <dgm:pt modelId="{02EB9A46-B496-43B2-A17A-E2548E32B71E}" type="sibTrans" cxnId="{2307D1B2-4ECA-43C0-AB86-8C3E9A1BBE6C}">
      <dgm:prSet/>
      <dgm:spPr/>
      <dgm:t>
        <a:bodyPr/>
        <a:lstStyle/>
        <a:p>
          <a:endParaRPr lang="en-US"/>
        </a:p>
      </dgm:t>
    </dgm:pt>
    <dgm:pt modelId="{67B2AE7C-FF56-4EC8-A7E9-C40731D664BA}">
      <dgm:prSet phldrT="[Text]" custT="1"/>
      <dgm:spPr>
        <a:solidFill>
          <a:schemeClr val="tx2">
            <a:lumMod val="20000"/>
            <a:lumOff val="80000"/>
            <a:alpha val="90000"/>
          </a:schemeClr>
        </a:solidFill>
        <a:scene3d>
          <a:camera prst="orthographicFront"/>
          <a:lightRig rig="threePt" dir="t"/>
        </a:scene3d>
        <a:sp3d>
          <a:bevelT w="139700" h="139700" prst="divot"/>
        </a:sp3d>
      </dgm:spPr>
      <dgm:t>
        <a:bodyPr/>
        <a:lstStyle/>
        <a:p>
          <a:pPr marL="231775" indent="0">
            <a:buNone/>
          </a:pPr>
          <a:r>
            <a:rPr lang="en-US" sz="2000" dirty="0">
              <a:latin typeface="Arial" panose="020B0604020202020204" pitchFamily="34" charset="0"/>
              <a:cs typeface="Arial" panose="020B0604020202020204" pitchFamily="34" charset="0"/>
            </a:rPr>
            <a:t>Be complimentary, it’s not all about you!, help others with menial tasks, acknowledge weaknesses, offer/receive apologies </a:t>
          </a:r>
        </a:p>
      </dgm:t>
      <dgm:extLst>
        <a:ext uri="{E40237B7-FDA0-4F09-8148-C483321AD2D9}">
          <dgm14:cNvPr xmlns:dgm14="http://schemas.microsoft.com/office/drawing/2010/diagram" id="0" name="" descr="an arrow pointing to the right "/>
        </a:ext>
      </dgm:extLst>
    </dgm:pt>
    <dgm:pt modelId="{CBA10412-7FDF-4A28-9D1B-5BE03E6984F4}" type="parTrans" cxnId="{ADFBEA76-8051-4EE0-AC16-3BA3996B6A4D}">
      <dgm:prSet/>
      <dgm:spPr/>
      <dgm:t>
        <a:bodyPr/>
        <a:lstStyle/>
        <a:p>
          <a:endParaRPr lang="en-US"/>
        </a:p>
      </dgm:t>
    </dgm:pt>
    <dgm:pt modelId="{D280E143-AC0E-4451-B9E5-DD16414734CB}" type="sibTrans" cxnId="{ADFBEA76-8051-4EE0-AC16-3BA3996B6A4D}">
      <dgm:prSet/>
      <dgm:spPr/>
      <dgm:t>
        <a:bodyPr/>
        <a:lstStyle/>
        <a:p>
          <a:endParaRPr lang="en-US"/>
        </a:p>
      </dgm:t>
    </dgm:pt>
    <dgm:pt modelId="{D44F107F-7A42-470C-BBF4-3BB5A29C9292}">
      <dgm:prSet phldrT="[Text]" custT="1"/>
      <dgm:spPr>
        <a:solidFill>
          <a:schemeClr val="tx2"/>
        </a:solidFill>
        <a:scene3d>
          <a:camera prst="orthographicFront"/>
          <a:lightRig rig="threePt" dir="t"/>
        </a:scene3d>
        <a:sp3d>
          <a:bevelT w="139700" h="139700" prst="divot"/>
        </a:sp3d>
      </dgm:spPr>
      <dgm:t>
        <a:bodyPr/>
        <a:lstStyle/>
        <a:p>
          <a:r>
            <a:rPr lang="en-US" sz="2800" dirty="0">
              <a:latin typeface="Arial" panose="020B0604020202020204" pitchFamily="34" charset="0"/>
              <a:cs typeface="Arial" panose="020B0604020202020204" pitchFamily="34" charset="0"/>
            </a:rPr>
            <a:t>Hungry</a:t>
          </a:r>
        </a:p>
      </dgm:t>
      <dgm:extLst>
        <a:ext uri="{E40237B7-FDA0-4F09-8148-C483321AD2D9}">
          <dgm14:cNvPr xmlns:dgm14="http://schemas.microsoft.com/office/drawing/2010/diagram" id="0" name="" descr="smooth edged square"/>
        </a:ext>
      </dgm:extLst>
    </dgm:pt>
    <dgm:pt modelId="{B7BE8C1F-F1A8-49EE-8A16-3F2F18B8E9A3}" type="parTrans" cxnId="{5693260B-C701-4953-ACED-ABFE8E5B306E}">
      <dgm:prSet/>
      <dgm:spPr/>
      <dgm:t>
        <a:bodyPr/>
        <a:lstStyle/>
        <a:p>
          <a:endParaRPr lang="en-US"/>
        </a:p>
      </dgm:t>
    </dgm:pt>
    <dgm:pt modelId="{FC81D631-8255-46AA-819E-E44F3B51053B}" type="sibTrans" cxnId="{5693260B-C701-4953-ACED-ABFE8E5B306E}">
      <dgm:prSet/>
      <dgm:spPr/>
      <dgm:t>
        <a:bodyPr/>
        <a:lstStyle/>
        <a:p>
          <a:endParaRPr lang="en-US"/>
        </a:p>
      </dgm:t>
    </dgm:pt>
    <dgm:pt modelId="{BB266FC0-E0AA-41F2-8281-BA7301935971}">
      <dgm:prSet phldrT="[Text]" custT="1"/>
      <dgm:spPr>
        <a:solidFill>
          <a:schemeClr val="tx2">
            <a:lumMod val="20000"/>
            <a:lumOff val="80000"/>
            <a:alpha val="90000"/>
          </a:schemeClr>
        </a:solidFill>
        <a:scene3d>
          <a:camera prst="orthographicFront"/>
          <a:lightRig rig="threePt" dir="t"/>
        </a:scene3d>
        <a:sp3d>
          <a:bevelT w="139700" h="139700" prst="divot"/>
        </a:sp3d>
      </dgm:spPr>
      <dgm:t>
        <a:bodyPr/>
        <a:lstStyle/>
        <a:p>
          <a:pPr marL="231775" indent="0">
            <a:buFontTx/>
            <a:buNone/>
          </a:pPr>
          <a:r>
            <a:rPr lang="en-US" sz="2000" dirty="0">
              <a:latin typeface="Arial" panose="020B0604020202020204" pitchFamily="34" charset="0"/>
              <a:cs typeface="Arial" panose="020B0604020202020204" pitchFamily="34" charset="0"/>
            </a:rPr>
            <a:t>go above &amp; beyond, passion for job, take personal responsibility for team success, take on challenging tasks, look for opp. to grow</a:t>
          </a:r>
        </a:p>
      </dgm:t>
      <dgm:extLst>
        <a:ext uri="{E40237B7-FDA0-4F09-8148-C483321AD2D9}">
          <dgm14:cNvPr xmlns:dgm14="http://schemas.microsoft.com/office/drawing/2010/diagram" id="0" name="" descr="An arrow pointing to the right."/>
        </a:ext>
      </dgm:extLst>
    </dgm:pt>
    <dgm:pt modelId="{A638BF25-FAB1-4012-B06B-141A637EA160}" type="parTrans" cxnId="{9335DC9F-9CFF-4D0A-83F9-814A78959539}">
      <dgm:prSet/>
      <dgm:spPr/>
      <dgm:t>
        <a:bodyPr/>
        <a:lstStyle/>
        <a:p>
          <a:endParaRPr lang="en-US"/>
        </a:p>
      </dgm:t>
    </dgm:pt>
    <dgm:pt modelId="{F63EDA0F-54D2-4D77-AD88-E747804A2B07}" type="sibTrans" cxnId="{9335DC9F-9CFF-4D0A-83F9-814A78959539}">
      <dgm:prSet/>
      <dgm:spPr/>
      <dgm:t>
        <a:bodyPr/>
        <a:lstStyle/>
        <a:p>
          <a:endParaRPr lang="en-US"/>
        </a:p>
      </dgm:t>
    </dgm:pt>
    <dgm:pt modelId="{F438D22F-C1D2-41EB-90BA-9897B4EE1648}">
      <dgm:prSet custT="1"/>
      <dgm:spPr>
        <a:solidFill>
          <a:schemeClr val="tx2"/>
        </a:solidFill>
        <a:scene3d>
          <a:camera prst="orthographicFront"/>
          <a:lightRig rig="threePt" dir="t"/>
        </a:scene3d>
        <a:sp3d>
          <a:bevelT w="139700" h="139700" prst="divot"/>
        </a:sp3d>
      </dgm:spPr>
      <dgm:t>
        <a:bodyPr/>
        <a:lstStyle/>
        <a:p>
          <a:pPr algn="ctr"/>
          <a:r>
            <a:rPr lang="en-US" sz="2800" dirty="0">
              <a:latin typeface="Arial" panose="020B0604020202020204" pitchFamily="34" charset="0"/>
              <a:cs typeface="Arial" panose="020B0604020202020204" pitchFamily="34" charset="0"/>
            </a:rPr>
            <a:t>Smart</a:t>
          </a:r>
        </a:p>
      </dgm:t>
      <dgm:extLst>
        <a:ext uri="{E40237B7-FDA0-4F09-8148-C483321AD2D9}">
          <dgm14:cNvPr xmlns:dgm14="http://schemas.microsoft.com/office/drawing/2010/diagram" id="0" name="" descr="smooth edged square"/>
        </a:ext>
      </dgm:extLst>
    </dgm:pt>
    <dgm:pt modelId="{5032BCF9-2A4E-4B47-9E6D-A65F5A713B92}" type="parTrans" cxnId="{0C3B1871-B683-4B73-832F-F7136185A049}">
      <dgm:prSet/>
      <dgm:spPr/>
      <dgm:t>
        <a:bodyPr/>
        <a:lstStyle/>
        <a:p>
          <a:endParaRPr lang="en-US"/>
        </a:p>
      </dgm:t>
    </dgm:pt>
    <dgm:pt modelId="{6E442AA8-CE10-49FC-BC38-608546DB5D52}" type="sibTrans" cxnId="{0C3B1871-B683-4B73-832F-F7136185A049}">
      <dgm:prSet/>
      <dgm:spPr/>
      <dgm:t>
        <a:bodyPr/>
        <a:lstStyle/>
        <a:p>
          <a:endParaRPr lang="en-US"/>
        </a:p>
      </dgm:t>
    </dgm:pt>
    <dgm:pt modelId="{A56E1058-43DA-4349-9CAA-ED17C4F3404F}">
      <dgm:prSet custT="1"/>
      <dgm:spPr>
        <a:solidFill>
          <a:schemeClr val="tx2">
            <a:lumMod val="20000"/>
            <a:lumOff val="80000"/>
            <a:alpha val="90000"/>
          </a:schemeClr>
        </a:solidFill>
        <a:scene3d>
          <a:camera prst="orthographicFront"/>
          <a:lightRig rig="threePt" dir="t"/>
        </a:scene3d>
        <a:sp3d>
          <a:bevelT w="139700" h="139700" prst="divot"/>
        </a:sp3d>
      </dgm:spPr>
      <dgm:t>
        <a:bodyPr anchor="ctr"/>
        <a:lstStyle/>
        <a:p>
          <a:pPr marL="231775" indent="0">
            <a:buFontTx/>
            <a:buNone/>
          </a:pPr>
          <a:r>
            <a:rPr lang="en-US" sz="2000" dirty="0">
              <a:latin typeface="Arial" panose="020B0604020202020204" pitchFamily="34" charset="0"/>
              <a:cs typeface="Arial" panose="020B0604020202020204" pitchFamily="34" charset="0"/>
            </a:rPr>
            <a:t>Understand team dynamics, show empathy, interest in team, attentive listener, choose words carefully, adjust behavior &amp; style</a:t>
          </a:r>
        </a:p>
      </dgm:t>
      <dgm:extLst>
        <a:ext uri="{E40237B7-FDA0-4F09-8148-C483321AD2D9}">
          <dgm14:cNvPr xmlns:dgm14="http://schemas.microsoft.com/office/drawing/2010/diagram" id="0" name="" descr="An arrow pointing to the right"/>
        </a:ext>
      </dgm:extLst>
    </dgm:pt>
    <dgm:pt modelId="{8AD686E9-23D9-4BC1-89E5-B7DA7F39BAEF}" type="parTrans" cxnId="{3E3C8363-AD86-4298-9FCD-5C1053D3B79F}">
      <dgm:prSet/>
      <dgm:spPr/>
      <dgm:t>
        <a:bodyPr/>
        <a:lstStyle/>
        <a:p>
          <a:endParaRPr lang="en-US"/>
        </a:p>
      </dgm:t>
    </dgm:pt>
    <dgm:pt modelId="{1776B151-A50A-454E-AC92-31C6DADDD747}" type="sibTrans" cxnId="{3E3C8363-AD86-4298-9FCD-5C1053D3B79F}">
      <dgm:prSet/>
      <dgm:spPr/>
      <dgm:t>
        <a:bodyPr/>
        <a:lstStyle/>
        <a:p>
          <a:endParaRPr lang="en-US"/>
        </a:p>
      </dgm:t>
    </dgm:pt>
    <dgm:pt modelId="{A7F2A387-B8F6-45DB-8D89-A54AAE3301FA}" type="pres">
      <dgm:prSet presAssocID="{887EC513-2744-4700-8714-59A7CD10585C}" presName="Name0" presStyleCnt="0">
        <dgm:presLayoutVars>
          <dgm:dir/>
          <dgm:animLvl val="lvl"/>
          <dgm:resizeHandles/>
        </dgm:presLayoutVars>
      </dgm:prSet>
      <dgm:spPr/>
    </dgm:pt>
    <dgm:pt modelId="{8A527219-06D7-42C5-8211-C36145D75125}" type="pres">
      <dgm:prSet presAssocID="{4C4E8375-A40D-47EB-BB7C-209BFC2FFEF2}" presName="linNode" presStyleCnt="0"/>
      <dgm:spPr/>
    </dgm:pt>
    <dgm:pt modelId="{874891E2-1981-4FED-B4AF-D2A098143609}" type="pres">
      <dgm:prSet presAssocID="{4C4E8375-A40D-47EB-BB7C-209BFC2FFEF2}" presName="parentShp" presStyleLbl="node1" presStyleIdx="0" presStyleCnt="3" custScaleX="54310" custLinFactNeighborX="-7104">
        <dgm:presLayoutVars>
          <dgm:bulletEnabled val="1"/>
        </dgm:presLayoutVars>
      </dgm:prSet>
      <dgm:spPr/>
    </dgm:pt>
    <dgm:pt modelId="{44CD835B-4072-4A2C-9681-7E356F5626E7}" type="pres">
      <dgm:prSet presAssocID="{4C4E8375-A40D-47EB-BB7C-209BFC2FFEF2}" presName="childShp" presStyleLbl="bgAccFollowNode1" presStyleIdx="0" presStyleCnt="3" custScaleX="126504">
        <dgm:presLayoutVars>
          <dgm:bulletEnabled val="1"/>
        </dgm:presLayoutVars>
      </dgm:prSet>
      <dgm:spPr/>
    </dgm:pt>
    <dgm:pt modelId="{E7B0F179-8993-4DF2-A13A-9E6EE59277C8}" type="pres">
      <dgm:prSet presAssocID="{02EB9A46-B496-43B2-A17A-E2548E32B71E}" presName="spacing" presStyleCnt="0"/>
      <dgm:spPr/>
    </dgm:pt>
    <dgm:pt modelId="{87DD34EB-0598-49C3-886D-4852013D83A9}" type="pres">
      <dgm:prSet presAssocID="{D44F107F-7A42-470C-BBF4-3BB5A29C9292}" presName="linNode" presStyleCnt="0"/>
      <dgm:spPr/>
    </dgm:pt>
    <dgm:pt modelId="{34A4780E-39A5-49CD-9B3D-899856E01138}" type="pres">
      <dgm:prSet presAssocID="{D44F107F-7A42-470C-BBF4-3BB5A29C9292}" presName="parentShp" presStyleLbl="node1" presStyleIdx="1" presStyleCnt="3" custScaleX="53457" custLinFactNeighborX="-7548">
        <dgm:presLayoutVars>
          <dgm:bulletEnabled val="1"/>
        </dgm:presLayoutVars>
      </dgm:prSet>
      <dgm:spPr/>
    </dgm:pt>
    <dgm:pt modelId="{69B19097-2E29-4260-9DC3-115A19C40A2F}" type="pres">
      <dgm:prSet presAssocID="{D44F107F-7A42-470C-BBF4-3BB5A29C9292}" presName="childShp" presStyleLbl="bgAccFollowNode1" presStyleIdx="1" presStyleCnt="3" custScaleX="126285">
        <dgm:presLayoutVars>
          <dgm:bulletEnabled val="1"/>
        </dgm:presLayoutVars>
      </dgm:prSet>
      <dgm:spPr/>
    </dgm:pt>
    <dgm:pt modelId="{F9D8B484-1FB8-42A6-9745-E48EAF190BEA}" type="pres">
      <dgm:prSet presAssocID="{FC81D631-8255-46AA-819E-E44F3B51053B}" presName="spacing" presStyleCnt="0"/>
      <dgm:spPr/>
    </dgm:pt>
    <dgm:pt modelId="{0D55FC50-0C1E-4883-AB98-7679085008F7}" type="pres">
      <dgm:prSet presAssocID="{F438D22F-C1D2-41EB-90BA-9897B4EE1648}" presName="linNode" presStyleCnt="0"/>
      <dgm:spPr/>
    </dgm:pt>
    <dgm:pt modelId="{46703084-5FF2-497A-9E89-E9C32EB89346}" type="pres">
      <dgm:prSet presAssocID="{F438D22F-C1D2-41EB-90BA-9897B4EE1648}" presName="parentShp" presStyleLbl="node1" presStyleIdx="2" presStyleCnt="3" custScaleX="54667" custLinFactNeighborX="-6546" custLinFactNeighborY="1260">
        <dgm:presLayoutVars>
          <dgm:bulletEnabled val="1"/>
        </dgm:presLayoutVars>
      </dgm:prSet>
      <dgm:spPr/>
    </dgm:pt>
    <dgm:pt modelId="{72497FA3-56AA-4812-AEC7-411D4603DB59}" type="pres">
      <dgm:prSet presAssocID="{F438D22F-C1D2-41EB-90BA-9897B4EE1648}" presName="childShp" presStyleLbl="bgAccFollowNode1" presStyleIdx="2" presStyleCnt="3" custScaleX="125636" custScaleY="102095">
        <dgm:presLayoutVars>
          <dgm:bulletEnabled val="1"/>
        </dgm:presLayoutVars>
      </dgm:prSet>
      <dgm:spPr/>
    </dgm:pt>
  </dgm:ptLst>
  <dgm:cxnLst>
    <dgm:cxn modelId="{5693260B-C701-4953-ACED-ABFE8E5B306E}" srcId="{887EC513-2744-4700-8714-59A7CD10585C}" destId="{D44F107F-7A42-470C-BBF4-3BB5A29C9292}" srcOrd="1" destOrd="0" parTransId="{B7BE8C1F-F1A8-49EE-8A16-3F2F18B8E9A3}" sibTransId="{FC81D631-8255-46AA-819E-E44F3B51053B}"/>
    <dgm:cxn modelId="{A22BDB34-E6B2-4CFB-BF98-1598FCDFE0ED}" type="presOf" srcId="{4C4E8375-A40D-47EB-BB7C-209BFC2FFEF2}" destId="{874891E2-1981-4FED-B4AF-D2A098143609}" srcOrd="0" destOrd="0" presId="urn:microsoft.com/office/officeart/2005/8/layout/vList6"/>
    <dgm:cxn modelId="{8C17775F-F2D6-41E1-8D3E-512C66C5389E}" type="presOf" srcId="{F438D22F-C1D2-41EB-90BA-9897B4EE1648}" destId="{46703084-5FF2-497A-9E89-E9C32EB89346}" srcOrd="0" destOrd="0" presId="urn:microsoft.com/office/officeart/2005/8/layout/vList6"/>
    <dgm:cxn modelId="{3E3C8363-AD86-4298-9FCD-5C1053D3B79F}" srcId="{F438D22F-C1D2-41EB-90BA-9897B4EE1648}" destId="{A56E1058-43DA-4349-9CAA-ED17C4F3404F}" srcOrd="0" destOrd="0" parTransId="{8AD686E9-23D9-4BC1-89E5-B7DA7F39BAEF}" sibTransId="{1776B151-A50A-454E-AC92-31C6DADDD747}"/>
    <dgm:cxn modelId="{79C53D4E-E7F6-4DBA-8E4F-8E2AC8C01A38}" type="presOf" srcId="{D44F107F-7A42-470C-BBF4-3BB5A29C9292}" destId="{34A4780E-39A5-49CD-9B3D-899856E01138}" srcOrd="0" destOrd="0" presId="urn:microsoft.com/office/officeart/2005/8/layout/vList6"/>
    <dgm:cxn modelId="{0C3B1871-B683-4B73-832F-F7136185A049}" srcId="{887EC513-2744-4700-8714-59A7CD10585C}" destId="{F438D22F-C1D2-41EB-90BA-9897B4EE1648}" srcOrd="2" destOrd="0" parTransId="{5032BCF9-2A4E-4B47-9E6D-A65F5A713B92}" sibTransId="{6E442AA8-CE10-49FC-BC38-608546DB5D52}"/>
    <dgm:cxn modelId="{B23DDB74-23C9-480B-8AF9-3B9A1C997107}" type="presOf" srcId="{BB266FC0-E0AA-41F2-8281-BA7301935971}" destId="{69B19097-2E29-4260-9DC3-115A19C40A2F}" srcOrd="0" destOrd="0" presId="urn:microsoft.com/office/officeart/2005/8/layout/vList6"/>
    <dgm:cxn modelId="{70A13C75-F31D-4A2B-81A9-E3AA2C96B5F0}" type="presOf" srcId="{67B2AE7C-FF56-4EC8-A7E9-C40731D664BA}" destId="{44CD835B-4072-4A2C-9681-7E356F5626E7}" srcOrd="0" destOrd="0" presId="urn:microsoft.com/office/officeart/2005/8/layout/vList6"/>
    <dgm:cxn modelId="{ADFBEA76-8051-4EE0-AC16-3BA3996B6A4D}" srcId="{4C4E8375-A40D-47EB-BB7C-209BFC2FFEF2}" destId="{67B2AE7C-FF56-4EC8-A7E9-C40731D664BA}" srcOrd="0" destOrd="0" parTransId="{CBA10412-7FDF-4A28-9D1B-5BE03E6984F4}" sibTransId="{D280E143-AC0E-4451-B9E5-DD16414734CB}"/>
    <dgm:cxn modelId="{9335DC9F-9CFF-4D0A-83F9-814A78959539}" srcId="{D44F107F-7A42-470C-BBF4-3BB5A29C9292}" destId="{BB266FC0-E0AA-41F2-8281-BA7301935971}" srcOrd="0" destOrd="0" parTransId="{A638BF25-FAB1-4012-B06B-141A637EA160}" sibTransId="{F63EDA0F-54D2-4D77-AD88-E747804A2B07}"/>
    <dgm:cxn modelId="{2307D1B2-4ECA-43C0-AB86-8C3E9A1BBE6C}" srcId="{887EC513-2744-4700-8714-59A7CD10585C}" destId="{4C4E8375-A40D-47EB-BB7C-209BFC2FFEF2}" srcOrd="0" destOrd="0" parTransId="{DE1FF991-CB57-44FA-9ECA-BFB6050A0AB5}" sibTransId="{02EB9A46-B496-43B2-A17A-E2548E32B71E}"/>
    <dgm:cxn modelId="{07FA31C0-8C29-4B38-BC5B-037A0F87E20E}" type="presOf" srcId="{A56E1058-43DA-4349-9CAA-ED17C4F3404F}" destId="{72497FA3-56AA-4812-AEC7-411D4603DB59}" srcOrd="0" destOrd="0" presId="urn:microsoft.com/office/officeart/2005/8/layout/vList6"/>
    <dgm:cxn modelId="{CF8833FB-A5AF-4DF1-8ED0-5B066B4BB823}" type="presOf" srcId="{887EC513-2744-4700-8714-59A7CD10585C}" destId="{A7F2A387-B8F6-45DB-8D89-A54AAE3301FA}" srcOrd="0" destOrd="0" presId="urn:microsoft.com/office/officeart/2005/8/layout/vList6"/>
    <dgm:cxn modelId="{0EE0CFB1-19E2-47D8-96C7-E2899B868B6A}" type="presParOf" srcId="{A7F2A387-B8F6-45DB-8D89-A54AAE3301FA}" destId="{8A527219-06D7-42C5-8211-C36145D75125}" srcOrd="0" destOrd="0" presId="urn:microsoft.com/office/officeart/2005/8/layout/vList6"/>
    <dgm:cxn modelId="{A8AFDDA2-DF59-4243-AB31-A82AF980493B}" type="presParOf" srcId="{8A527219-06D7-42C5-8211-C36145D75125}" destId="{874891E2-1981-4FED-B4AF-D2A098143609}" srcOrd="0" destOrd="0" presId="urn:microsoft.com/office/officeart/2005/8/layout/vList6"/>
    <dgm:cxn modelId="{35AE3E08-A62C-4A2E-93A8-FE9856CA6A62}" type="presParOf" srcId="{8A527219-06D7-42C5-8211-C36145D75125}" destId="{44CD835B-4072-4A2C-9681-7E356F5626E7}" srcOrd="1" destOrd="0" presId="urn:microsoft.com/office/officeart/2005/8/layout/vList6"/>
    <dgm:cxn modelId="{D929E9A5-4F76-41DB-BCE6-5382796C8BA2}" type="presParOf" srcId="{A7F2A387-B8F6-45DB-8D89-A54AAE3301FA}" destId="{E7B0F179-8993-4DF2-A13A-9E6EE59277C8}" srcOrd="1" destOrd="0" presId="urn:microsoft.com/office/officeart/2005/8/layout/vList6"/>
    <dgm:cxn modelId="{8560DA98-86DE-458E-98CE-F2AC64A5F3B3}" type="presParOf" srcId="{A7F2A387-B8F6-45DB-8D89-A54AAE3301FA}" destId="{87DD34EB-0598-49C3-886D-4852013D83A9}" srcOrd="2" destOrd="0" presId="urn:microsoft.com/office/officeart/2005/8/layout/vList6"/>
    <dgm:cxn modelId="{DA4F1D8B-8FCB-48D2-A08D-54433C3DCFF0}" type="presParOf" srcId="{87DD34EB-0598-49C3-886D-4852013D83A9}" destId="{34A4780E-39A5-49CD-9B3D-899856E01138}" srcOrd="0" destOrd="0" presId="urn:microsoft.com/office/officeart/2005/8/layout/vList6"/>
    <dgm:cxn modelId="{61F6561E-02EE-4856-844D-11D9E9816F09}" type="presParOf" srcId="{87DD34EB-0598-49C3-886D-4852013D83A9}" destId="{69B19097-2E29-4260-9DC3-115A19C40A2F}" srcOrd="1" destOrd="0" presId="urn:microsoft.com/office/officeart/2005/8/layout/vList6"/>
    <dgm:cxn modelId="{E575864F-C464-48F8-8999-A04D74D3AB51}" type="presParOf" srcId="{A7F2A387-B8F6-45DB-8D89-A54AAE3301FA}" destId="{F9D8B484-1FB8-42A6-9745-E48EAF190BEA}" srcOrd="3" destOrd="0" presId="urn:microsoft.com/office/officeart/2005/8/layout/vList6"/>
    <dgm:cxn modelId="{88B5151E-4385-419C-8206-65AA127F1832}" type="presParOf" srcId="{A7F2A387-B8F6-45DB-8D89-A54AAE3301FA}" destId="{0D55FC50-0C1E-4883-AB98-7679085008F7}" srcOrd="4" destOrd="0" presId="urn:microsoft.com/office/officeart/2005/8/layout/vList6"/>
    <dgm:cxn modelId="{86207FDD-D984-4980-9B40-1BBA06E519AA}" type="presParOf" srcId="{0D55FC50-0C1E-4883-AB98-7679085008F7}" destId="{46703084-5FF2-497A-9E89-E9C32EB89346}" srcOrd="0" destOrd="0" presId="urn:microsoft.com/office/officeart/2005/8/layout/vList6"/>
    <dgm:cxn modelId="{FC186609-5011-498D-B312-C25A46FFEF12}" type="presParOf" srcId="{0D55FC50-0C1E-4883-AB98-7679085008F7}" destId="{72497FA3-56AA-4812-AEC7-411D4603DB59}"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CD835B-4072-4A2C-9681-7E356F5626E7}">
      <dsp:nvSpPr>
        <dsp:cNvPr id="0" name=""/>
        <dsp:cNvSpPr/>
      </dsp:nvSpPr>
      <dsp:spPr>
        <a:xfrm>
          <a:off x="1904234" y="3217"/>
          <a:ext cx="6308639" cy="1515295"/>
        </a:xfrm>
        <a:prstGeom prst="rightArrow">
          <a:avLst>
            <a:gd name="adj1" fmla="val 75000"/>
            <a:gd name="adj2" fmla="val 50000"/>
          </a:avLst>
        </a:prstGeom>
        <a:solidFill>
          <a:schemeClr val="tx2">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31775" lvl="1" indent="0" algn="l" defTabSz="889000">
            <a:lnSpc>
              <a:spcPct val="90000"/>
            </a:lnSpc>
            <a:spcBef>
              <a:spcPct val="0"/>
            </a:spcBef>
            <a:spcAft>
              <a:spcPct val="15000"/>
            </a:spcAft>
            <a:buNone/>
          </a:pPr>
          <a:r>
            <a:rPr lang="en-US" sz="2000" kern="1200" dirty="0">
              <a:latin typeface="Arial" panose="020B0604020202020204" pitchFamily="34" charset="0"/>
              <a:cs typeface="Arial" panose="020B0604020202020204" pitchFamily="34" charset="0"/>
            </a:rPr>
            <a:t>Be complimentary, it’s not all about you!, help others with menial tasks, acknowledge weaknesses, offer/receive apologies </a:t>
          </a:r>
        </a:p>
      </dsp:txBody>
      <dsp:txXfrm>
        <a:off x="1904234" y="192629"/>
        <a:ext cx="5740403" cy="1136471"/>
      </dsp:txXfrm>
    </dsp:sp>
    <dsp:sp modelId="{874891E2-1981-4FED-B4AF-D2A098143609}">
      <dsp:nvSpPr>
        <dsp:cNvPr id="0" name=""/>
        <dsp:cNvSpPr/>
      </dsp:nvSpPr>
      <dsp:spPr>
        <a:xfrm>
          <a:off x="0" y="3217"/>
          <a:ext cx="1805593" cy="1515295"/>
        </a:xfrm>
        <a:prstGeom prst="roundRect">
          <a:avLst/>
        </a:prstGeom>
        <a:solidFill>
          <a:schemeClr val="tx2"/>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Humble</a:t>
          </a:r>
        </a:p>
      </dsp:txBody>
      <dsp:txXfrm>
        <a:off x="73971" y="77188"/>
        <a:ext cx="1657651" cy="1367353"/>
      </dsp:txXfrm>
    </dsp:sp>
    <dsp:sp modelId="{69B19097-2E29-4260-9DC3-115A19C40A2F}">
      <dsp:nvSpPr>
        <dsp:cNvPr id="0" name=""/>
        <dsp:cNvSpPr/>
      </dsp:nvSpPr>
      <dsp:spPr>
        <a:xfrm>
          <a:off x="1895515" y="1670042"/>
          <a:ext cx="6297718" cy="1515295"/>
        </a:xfrm>
        <a:prstGeom prst="rightArrow">
          <a:avLst>
            <a:gd name="adj1" fmla="val 75000"/>
            <a:gd name="adj2" fmla="val 50000"/>
          </a:avLst>
        </a:prstGeom>
        <a:solidFill>
          <a:schemeClr val="tx2">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31775" lvl="1" indent="0" algn="l" defTabSz="889000">
            <a:lnSpc>
              <a:spcPct val="90000"/>
            </a:lnSpc>
            <a:spcBef>
              <a:spcPct val="0"/>
            </a:spcBef>
            <a:spcAft>
              <a:spcPct val="15000"/>
            </a:spcAft>
            <a:buFontTx/>
            <a:buNone/>
          </a:pPr>
          <a:r>
            <a:rPr lang="en-US" sz="2000" kern="1200" dirty="0">
              <a:latin typeface="Arial" panose="020B0604020202020204" pitchFamily="34" charset="0"/>
              <a:cs typeface="Arial" panose="020B0604020202020204" pitchFamily="34" charset="0"/>
            </a:rPr>
            <a:t>go above &amp; beyond, passion for job, take personal responsibility for team success, take on challenging tasks, look for opp. to grow</a:t>
          </a:r>
        </a:p>
      </dsp:txBody>
      <dsp:txXfrm>
        <a:off x="1895515" y="1859454"/>
        <a:ext cx="5729482" cy="1136471"/>
      </dsp:txXfrm>
    </dsp:sp>
    <dsp:sp modelId="{34A4780E-39A5-49CD-9B3D-899856E01138}">
      <dsp:nvSpPr>
        <dsp:cNvPr id="0" name=""/>
        <dsp:cNvSpPr/>
      </dsp:nvSpPr>
      <dsp:spPr>
        <a:xfrm>
          <a:off x="0" y="1670042"/>
          <a:ext cx="1777234" cy="1515295"/>
        </a:xfrm>
        <a:prstGeom prst="roundRect">
          <a:avLst/>
        </a:prstGeom>
        <a:solidFill>
          <a:schemeClr val="tx2"/>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Hungry</a:t>
          </a:r>
        </a:p>
      </dsp:txBody>
      <dsp:txXfrm>
        <a:off x="73971" y="1744013"/>
        <a:ext cx="1629292" cy="1367353"/>
      </dsp:txXfrm>
    </dsp:sp>
    <dsp:sp modelId="{72497FA3-56AA-4812-AEC7-411D4603DB59}">
      <dsp:nvSpPr>
        <dsp:cNvPr id="0" name=""/>
        <dsp:cNvSpPr/>
      </dsp:nvSpPr>
      <dsp:spPr>
        <a:xfrm>
          <a:off x="1933984" y="3336867"/>
          <a:ext cx="6259234" cy="1547040"/>
        </a:xfrm>
        <a:prstGeom prst="rightArrow">
          <a:avLst>
            <a:gd name="adj1" fmla="val 75000"/>
            <a:gd name="adj2" fmla="val 50000"/>
          </a:avLst>
        </a:prstGeom>
        <a:solidFill>
          <a:schemeClr val="tx2">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231775" lvl="1" indent="0" algn="l" defTabSz="889000">
            <a:lnSpc>
              <a:spcPct val="90000"/>
            </a:lnSpc>
            <a:spcBef>
              <a:spcPct val="0"/>
            </a:spcBef>
            <a:spcAft>
              <a:spcPct val="15000"/>
            </a:spcAft>
            <a:buFontTx/>
            <a:buNone/>
          </a:pPr>
          <a:r>
            <a:rPr lang="en-US" sz="2000" kern="1200" dirty="0">
              <a:latin typeface="Arial" panose="020B0604020202020204" pitchFamily="34" charset="0"/>
              <a:cs typeface="Arial" panose="020B0604020202020204" pitchFamily="34" charset="0"/>
            </a:rPr>
            <a:t>Understand team dynamics, show empathy, interest in team, attentive listener, choose words carefully, adjust behavior &amp; style</a:t>
          </a:r>
        </a:p>
      </dsp:txBody>
      <dsp:txXfrm>
        <a:off x="1933984" y="3530247"/>
        <a:ext cx="5679094" cy="1160280"/>
      </dsp:txXfrm>
    </dsp:sp>
    <dsp:sp modelId="{46703084-5FF2-497A-9E89-E9C32EB89346}">
      <dsp:nvSpPr>
        <dsp:cNvPr id="0" name=""/>
        <dsp:cNvSpPr/>
      </dsp:nvSpPr>
      <dsp:spPr>
        <a:xfrm>
          <a:off x="0" y="3371830"/>
          <a:ext cx="1815687" cy="1515295"/>
        </a:xfrm>
        <a:prstGeom prst="roundRect">
          <a:avLst/>
        </a:prstGeom>
        <a:solidFill>
          <a:schemeClr val="tx2"/>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Smart</a:t>
          </a:r>
        </a:p>
      </dsp:txBody>
      <dsp:txXfrm>
        <a:off x="73971" y="3445801"/>
        <a:ext cx="1667745" cy="1367353"/>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B7A3DA-CDA7-41DF-9F4D-6DDA28F193F5}" type="datetimeFigureOut">
              <a:rPr lang="en-US" smtClean="0"/>
              <a:t>10/7/2017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AFB93D-375B-4BDC-B96A-70DA8F8F6839}" type="slidenum">
              <a:rPr lang="en-US" smtClean="0"/>
              <a:t>‹#›</a:t>
            </a:fld>
            <a:endParaRPr lang="en-US"/>
          </a:p>
        </p:txBody>
      </p:sp>
    </p:spTree>
    <p:extLst>
      <p:ext uri="{BB962C8B-B14F-4D97-AF65-F5344CB8AC3E}">
        <p14:creationId xmlns:p14="http://schemas.microsoft.com/office/powerpoint/2010/main" val="844410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DD5B2680-B470-42F8-9D0D-91F7B4CFAB9D}"/>
              </a:ext>
            </a:extLst>
          </p:cNvPr>
          <p:cNvSpPr/>
          <p:nvPr userDrawn="1"/>
        </p:nvSpPr>
        <p:spPr>
          <a:xfrm rot="10800000">
            <a:off x="4684294" y="0"/>
            <a:ext cx="7507704" cy="3602038"/>
          </a:xfrm>
          <a:prstGeom prst="rtTriangle">
            <a:avLst/>
          </a:prstGeom>
          <a:solidFill>
            <a:schemeClr val="bg2"/>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F8E35915-1153-46C6-A097-0032528B22F5}"/>
              </a:ext>
            </a:extLst>
          </p:cNvPr>
          <p:cNvSpPr/>
          <p:nvPr userDrawn="1"/>
        </p:nvSpPr>
        <p:spPr>
          <a:xfrm rot="10800000">
            <a:off x="2294021" y="-1"/>
            <a:ext cx="9897974" cy="2951748"/>
          </a:xfrm>
          <a:prstGeom prst="rtTriangle">
            <a:avLst/>
          </a:prstGeom>
          <a:solidFill>
            <a:schemeClr val="tx1">
              <a:lumMod val="65000"/>
              <a:lumOff val="3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B85CA8-21A0-4826-93D8-FEF2522687BD}"/>
              </a:ext>
            </a:extLst>
          </p:cNvPr>
          <p:cNvSpPr>
            <a:spLocks noGrp="1"/>
          </p:cNvSpPr>
          <p:nvPr>
            <p:ph type="ctrTitle"/>
          </p:nvPr>
        </p:nvSpPr>
        <p:spPr>
          <a:xfrm>
            <a:off x="545431" y="3602038"/>
            <a:ext cx="5550569" cy="2387600"/>
          </a:xfrm>
        </p:spPr>
        <p:txBody>
          <a:bodyPr anchor="ctr">
            <a:normAutofit/>
          </a:bodyPr>
          <a:lstStyle>
            <a:lvl1pPr algn="ctr">
              <a:defRPr sz="3600" b="1">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1A9733E8-4CDE-4E81-8E55-E8EF3AC5E617}"/>
              </a:ext>
            </a:extLst>
          </p:cNvPr>
          <p:cNvSpPr>
            <a:spLocks noGrp="1"/>
          </p:cNvSpPr>
          <p:nvPr>
            <p:ph type="subTitle" idx="1"/>
          </p:nvPr>
        </p:nvSpPr>
        <p:spPr>
          <a:xfrm>
            <a:off x="6481012" y="3602038"/>
            <a:ext cx="5117430" cy="2387600"/>
          </a:xfrm>
        </p:spPr>
        <p:txBody>
          <a:bodyPr anchor="ctr"/>
          <a:lstStyle>
            <a:lvl1pPr marL="0" indent="0" algn="ctr">
              <a:buNone/>
              <a:defRPr sz="240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5F1157C9-F75B-43EB-B5DC-217E699B3046}"/>
              </a:ext>
            </a:extLst>
          </p:cNvPr>
          <p:cNvSpPr>
            <a:spLocks noGrp="1"/>
          </p:cNvSpPr>
          <p:nvPr>
            <p:ph type="dt" sz="half" idx="10"/>
          </p:nvPr>
        </p:nvSpPr>
        <p:spPr/>
        <p:txBody>
          <a:bodyPr/>
          <a:lstStyle/>
          <a:p>
            <a:fld id="{27118D4C-C6F6-4209-88F8-F9E03BE6AD6F}" type="datetimeFigureOut">
              <a:rPr lang="en-US" smtClean="0"/>
              <a:t>10/7/2017</a:t>
            </a:fld>
            <a:endParaRPr lang="en-US"/>
          </a:p>
        </p:txBody>
      </p:sp>
      <p:sp>
        <p:nvSpPr>
          <p:cNvPr id="5" name="Footer Placeholder 4">
            <a:extLst>
              <a:ext uri="{FF2B5EF4-FFF2-40B4-BE49-F238E27FC236}">
                <a16:creationId xmlns:a16="http://schemas.microsoft.com/office/drawing/2014/main" id="{FA7070E4-AA42-451A-93D2-0BABC73A62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06807D-7190-468A-87C0-0918DB6C1DFB}"/>
              </a:ext>
            </a:extLst>
          </p:cNvPr>
          <p:cNvSpPr>
            <a:spLocks noGrp="1"/>
          </p:cNvSpPr>
          <p:nvPr>
            <p:ph type="sldNum" sz="quarter" idx="12"/>
          </p:nvPr>
        </p:nvSpPr>
        <p:spPr/>
        <p:txBody>
          <a:bodyPr/>
          <a:lstStyle/>
          <a:p>
            <a:fld id="{2E4A43AC-A1D0-403A-8E12-7424CFFD69F8}" type="slidenum">
              <a:rPr lang="en-US" smtClean="0"/>
              <a:t>‹#›</a:t>
            </a:fld>
            <a:endParaRPr lang="en-US"/>
          </a:p>
        </p:txBody>
      </p:sp>
      <p:cxnSp>
        <p:nvCxnSpPr>
          <p:cNvPr id="8" name="Straight Connector 7">
            <a:extLst>
              <a:ext uri="{FF2B5EF4-FFF2-40B4-BE49-F238E27FC236}">
                <a16:creationId xmlns:a16="http://schemas.microsoft.com/office/drawing/2014/main" id="{081AF28B-E18C-4881-9A20-2308CF75754B}"/>
              </a:ext>
            </a:extLst>
          </p:cNvPr>
          <p:cNvCxnSpPr/>
          <p:nvPr userDrawn="1"/>
        </p:nvCxnSpPr>
        <p:spPr>
          <a:xfrm>
            <a:off x="6272463" y="3602038"/>
            <a:ext cx="0" cy="238760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9" name="Right Triangle 8">
            <a:extLst>
              <a:ext uri="{FF2B5EF4-FFF2-40B4-BE49-F238E27FC236}">
                <a16:creationId xmlns:a16="http://schemas.microsoft.com/office/drawing/2014/main" id="{287E678D-CA0C-4ADB-967F-2717C4D2F735}"/>
              </a:ext>
            </a:extLst>
          </p:cNvPr>
          <p:cNvSpPr/>
          <p:nvPr userDrawn="1"/>
        </p:nvSpPr>
        <p:spPr>
          <a:xfrm rot="10800000">
            <a:off x="-4" y="0"/>
            <a:ext cx="12191999" cy="2017858"/>
          </a:xfrm>
          <a:prstGeom prst="rtTriangle">
            <a:avLst/>
          </a:prstGeom>
          <a:solidFill>
            <a:schemeClr val="tx2">
              <a:lumMod val="20000"/>
              <a:lumOff val="8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C2903A1-E34C-440B-BDC0-9FA0AAB7592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896" t="4044" r="3896" b="4282"/>
          <a:stretch/>
        </p:blipFill>
        <p:spPr>
          <a:xfrm>
            <a:off x="1073068" y="939432"/>
            <a:ext cx="1492045" cy="1274894"/>
          </a:xfrm>
          <a:prstGeom prst="rect">
            <a:avLst/>
          </a:prstGeom>
        </p:spPr>
      </p:pic>
      <p:pic>
        <p:nvPicPr>
          <p:cNvPr id="13" name="Picture 12">
            <a:extLst>
              <a:ext uri="{FF2B5EF4-FFF2-40B4-BE49-F238E27FC236}">
                <a16:creationId xmlns:a16="http://schemas.microsoft.com/office/drawing/2014/main" id="{0414E980-8F76-4401-8A81-E5EDABB2C4A6}"/>
              </a:ext>
            </a:extLst>
          </p:cNvPr>
          <p:cNvPicPr>
            <a:picLocks noChangeAspect="1"/>
          </p:cNvPicPr>
          <p:nvPr userDrawn="1"/>
        </p:nvPicPr>
        <p:blipFill>
          <a:blip r:embed="rId3"/>
          <a:stretch>
            <a:fillRect/>
          </a:stretch>
        </p:blipFill>
        <p:spPr>
          <a:xfrm>
            <a:off x="515604" y="2384570"/>
            <a:ext cx="2592298" cy="751390"/>
          </a:xfrm>
          <a:prstGeom prst="rect">
            <a:avLst/>
          </a:prstGeom>
        </p:spPr>
      </p:pic>
    </p:spTree>
    <p:extLst>
      <p:ext uri="{BB962C8B-B14F-4D97-AF65-F5344CB8AC3E}">
        <p14:creationId xmlns:p14="http://schemas.microsoft.com/office/powerpoint/2010/main" val="1195338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4FE02-BD58-465A-9ABA-C1463AAF8EC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183FE5-B338-4631-9828-B90588D775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BAFDDE6-78E1-4982-9194-AB38AE5553C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36E6F4-719B-4F2C-8B5B-D745AB1775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B0A7E5C-EDF6-4E80-A803-80D6E727E7F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0EDCAE-CD75-433F-844E-832E1C2E7CB8}"/>
              </a:ext>
            </a:extLst>
          </p:cNvPr>
          <p:cNvSpPr>
            <a:spLocks noGrp="1"/>
          </p:cNvSpPr>
          <p:nvPr>
            <p:ph type="dt" sz="half" idx="10"/>
          </p:nvPr>
        </p:nvSpPr>
        <p:spPr/>
        <p:txBody>
          <a:bodyPr/>
          <a:lstStyle/>
          <a:p>
            <a:fld id="{27118D4C-C6F6-4209-88F8-F9E03BE6AD6F}" type="datetimeFigureOut">
              <a:rPr lang="en-US" smtClean="0"/>
              <a:t>10/7/2017</a:t>
            </a:fld>
            <a:endParaRPr lang="en-US"/>
          </a:p>
        </p:txBody>
      </p:sp>
      <p:sp>
        <p:nvSpPr>
          <p:cNvPr id="8" name="Footer Placeholder 7">
            <a:extLst>
              <a:ext uri="{FF2B5EF4-FFF2-40B4-BE49-F238E27FC236}">
                <a16:creationId xmlns:a16="http://schemas.microsoft.com/office/drawing/2014/main" id="{FB426704-77C2-4FA2-A815-B150A56480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178131A-DECB-4AE6-8CEB-9C068A94C5CF}"/>
              </a:ext>
            </a:extLst>
          </p:cNvPr>
          <p:cNvSpPr>
            <a:spLocks noGrp="1"/>
          </p:cNvSpPr>
          <p:nvPr>
            <p:ph type="sldNum" sz="quarter" idx="12"/>
          </p:nvPr>
        </p:nvSpPr>
        <p:spPr/>
        <p:txBody>
          <a:bodyPr/>
          <a:lstStyle/>
          <a:p>
            <a:fld id="{2E4A43AC-A1D0-403A-8E12-7424CFFD69F8}" type="slidenum">
              <a:rPr lang="en-US" smtClean="0"/>
              <a:t>‹#›</a:t>
            </a:fld>
            <a:endParaRPr lang="en-US"/>
          </a:p>
        </p:txBody>
      </p:sp>
    </p:spTree>
    <p:extLst>
      <p:ext uri="{BB962C8B-B14F-4D97-AF65-F5344CB8AC3E}">
        <p14:creationId xmlns:p14="http://schemas.microsoft.com/office/powerpoint/2010/main" val="753056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FE8EC-DE92-4612-B155-DB00823A2F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286B7B-B074-41CA-BCB6-F7B1B2217BA8}"/>
              </a:ext>
            </a:extLst>
          </p:cNvPr>
          <p:cNvSpPr>
            <a:spLocks noGrp="1"/>
          </p:cNvSpPr>
          <p:nvPr>
            <p:ph type="dt" sz="half" idx="10"/>
          </p:nvPr>
        </p:nvSpPr>
        <p:spPr/>
        <p:txBody>
          <a:bodyPr/>
          <a:lstStyle/>
          <a:p>
            <a:fld id="{27118D4C-C6F6-4209-88F8-F9E03BE6AD6F}" type="datetimeFigureOut">
              <a:rPr lang="en-US" smtClean="0"/>
              <a:t>10/7/2017</a:t>
            </a:fld>
            <a:endParaRPr lang="en-US"/>
          </a:p>
        </p:txBody>
      </p:sp>
      <p:sp>
        <p:nvSpPr>
          <p:cNvPr id="4" name="Footer Placeholder 3">
            <a:extLst>
              <a:ext uri="{FF2B5EF4-FFF2-40B4-BE49-F238E27FC236}">
                <a16:creationId xmlns:a16="http://schemas.microsoft.com/office/drawing/2014/main" id="{6A9FEEF8-E512-4E93-8768-6B1CB681BD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ADF0EB-5317-4625-827B-F9614D16C2E0}"/>
              </a:ext>
            </a:extLst>
          </p:cNvPr>
          <p:cNvSpPr>
            <a:spLocks noGrp="1"/>
          </p:cNvSpPr>
          <p:nvPr>
            <p:ph type="sldNum" sz="quarter" idx="12"/>
          </p:nvPr>
        </p:nvSpPr>
        <p:spPr/>
        <p:txBody>
          <a:bodyPr/>
          <a:lstStyle/>
          <a:p>
            <a:fld id="{2E4A43AC-A1D0-403A-8E12-7424CFFD69F8}" type="slidenum">
              <a:rPr lang="en-US" smtClean="0"/>
              <a:t>‹#›</a:t>
            </a:fld>
            <a:endParaRPr lang="en-US"/>
          </a:p>
        </p:txBody>
      </p:sp>
    </p:spTree>
    <p:extLst>
      <p:ext uri="{BB962C8B-B14F-4D97-AF65-F5344CB8AC3E}">
        <p14:creationId xmlns:p14="http://schemas.microsoft.com/office/powerpoint/2010/main" val="2542218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5051E6-CC64-4D02-95E6-5D0855538015}"/>
              </a:ext>
            </a:extLst>
          </p:cNvPr>
          <p:cNvSpPr>
            <a:spLocks noGrp="1"/>
          </p:cNvSpPr>
          <p:nvPr>
            <p:ph type="dt" sz="half" idx="10"/>
          </p:nvPr>
        </p:nvSpPr>
        <p:spPr/>
        <p:txBody>
          <a:bodyPr/>
          <a:lstStyle/>
          <a:p>
            <a:fld id="{27118D4C-C6F6-4209-88F8-F9E03BE6AD6F}" type="datetimeFigureOut">
              <a:rPr lang="en-US" smtClean="0"/>
              <a:t>10/7/2017</a:t>
            </a:fld>
            <a:endParaRPr lang="en-US"/>
          </a:p>
        </p:txBody>
      </p:sp>
      <p:sp>
        <p:nvSpPr>
          <p:cNvPr id="3" name="Footer Placeholder 2">
            <a:extLst>
              <a:ext uri="{FF2B5EF4-FFF2-40B4-BE49-F238E27FC236}">
                <a16:creationId xmlns:a16="http://schemas.microsoft.com/office/drawing/2014/main" id="{BF6ADE34-0A28-4885-B17F-DDBD28E6CC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27CD2A2-5404-477D-AF81-1ECC090C8FA4}"/>
              </a:ext>
            </a:extLst>
          </p:cNvPr>
          <p:cNvSpPr>
            <a:spLocks noGrp="1"/>
          </p:cNvSpPr>
          <p:nvPr>
            <p:ph type="sldNum" sz="quarter" idx="12"/>
          </p:nvPr>
        </p:nvSpPr>
        <p:spPr/>
        <p:txBody>
          <a:bodyPr/>
          <a:lstStyle/>
          <a:p>
            <a:fld id="{2E4A43AC-A1D0-403A-8E12-7424CFFD69F8}" type="slidenum">
              <a:rPr lang="en-US" smtClean="0"/>
              <a:t>‹#›</a:t>
            </a:fld>
            <a:endParaRPr lang="en-US"/>
          </a:p>
        </p:txBody>
      </p:sp>
    </p:spTree>
    <p:extLst>
      <p:ext uri="{BB962C8B-B14F-4D97-AF65-F5344CB8AC3E}">
        <p14:creationId xmlns:p14="http://schemas.microsoft.com/office/powerpoint/2010/main" val="18044614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CD47F-137A-4AC2-B3CA-E619E290B4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F6F1D45-83EB-4C78-9529-BB97F7C916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0CE021-85F2-4B28-99BC-826510FCEA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A144947-E831-4A53-BF2C-54084C9FAB6B}"/>
              </a:ext>
            </a:extLst>
          </p:cNvPr>
          <p:cNvSpPr>
            <a:spLocks noGrp="1"/>
          </p:cNvSpPr>
          <p:nvPr>
            <p:ph type="dt" sz="half" idx="10"/>
          </p:nvPr>
        </p:nvSpPr>
        <p:spPr/>
        <p:txBody>
          <a:bodyPr/>
          <a:lstStyle/>
          <a:p>
            <a:fld id="{27118D4C-C6F6-4209-88F8-F9E03BE6AD6F}" type="datetimeFigureOut">
              <a:rPr lang="en-US" smtClean="0"/>
              <a:t>10/7/2017</a:t>
            </a:fld>
            <a:endParaRPr lang="en-US"/>
          </a:p>
        </p:txBody>
      </p:sp>
      <p:sp>
        <p:nvSpPr>
          <p:cNvPr id="6" name="Footer Placeholder 5">
            <a:extLst>
              <a:ext uri="{FF2B5EF4-FFF2-40B4-BE49-F238E27FC236}">
                <a16:creationId xmlns:a16="http://schemas.microsoft.com/office/drawing/2014/main" id="{E01B6479-38CA-450D-98E0-5C4C3130EF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76ACD9-395D-4173-91AA-5B169C721B83}"/>
              </a:ext>
            </a:extLst>
          </p:cNvPr>
          <p:cNvSpPr>
            <a:spLocks noGrp="1"/>
          </p:cNvSpPr>
          <p:nvPr>
            <p:ph type="sldNum" sz="quarter" idx="12"/>
          </p:nvPr>
        </p:nvSpPr>
        <p:spPr/>
        <p:txBody>
          <a:bodyPr/>
          <a:lstStyle/>
          <a:p>
            <a:fld id="{2E4A43AC-A1D0-403A-8E12-7424CFFD69F8}" type="slidenum">
              <a:rPr lang="en-US" smtClean="0"/>
              <a:t>‹#›</a:t>
            </a:fld>
            <a:endParaRPr lang="en-US"/>
          </a:p>
        </p:txBody>
      </p:sp>
    </p:spTree>
    <p:extLst>
      <p:ext uri="{BB962C8B-B14F-4D97-AF65-F5344CB8AC3E}">
        <p14:creationId xmlns:p14="http://schemas.microsoft.com/office/powerpoint/2010/main" val="27172349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FEBDC-B93E-40B6-AEF6-4F82C77E14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50B6778-3450-467F-A145-033AF7FA7E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B3F888-312B-4AA1-BA12-8B63280CAA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0936D31-9538-46D9-8334-793B3F36B115}"/>
              </a:ext>
            </a:extLst>
          </p:cNvPr>
          <p:cNvSpPr>
            <a:spLocks noGrp="1"/>
          </p:cNvSpPr>
          <p:nvPr>
            <p:ph type="dt" sz="half" idx="10"/>
          </p:nvPr>
        </p:nvSpPr>
        <p:spPr/>
        <p:txBody>
          <a:bodyPr/>
          <a:lstStyle/>
          <a:p>
            <a:fld id="{27118D4C-C6F6-4209-88F8-F9E03BE6AD6F}" type="datetimeFigureOut">
              <a:rPr lang="en-US" smtClean="0"/>
              <a:t>10/7/2017</a:t>
            </a:fld>
            <a:endParaRPr lang="en-US"/>
          </a:p>
        </p:txBody>
      </p:sp>
      <p:sp>
        <p:nvSpPr>
          <p:cNvPr id="6" name="Footer Placeholder 5">
            <a:extLst>
              <a:ext uri="{FF2B5EF4-FFF2-40B4-BE49-F238E27FC236}">
                <a16:creationId xmlns:a16="http://schemas.microsoft.com/office/drawing/2014/main" id="{D4EDEFBD-38A4-4DF5-BEAA-D0C36D2269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086BA4-6FD4-45B1-B056-1641859C0263}"/>
              </a:ext>
            </a:extLst>
          </p:cNvPr>
          <p:cNvSpPr>
            <a:spLocks noGrp="1"/>
          </p:cNvSpPr>
          <p:nvPr>
            <p:ph type="sldNum" sz="quarter" idx="12"/>
          </p:nvPr>
        </p:nvSpPr>
        <p:spPr/>
        <p:txBody>
          <a:bodyPr/>
          <a:lstStyle/>
          <a:p>
            <a:fld id="{2E4A43AC-A1D0-403A-8E12-7424CFFD69F8}" type="slidenum">
              <a:rPr lang="en-US" smtClean="0"/>
              <a:t>‹#›</a:t>
            </a:fld>
            <a:endParaRPr lang="en-US"/>
          </a:p>
        </p:txBody>
      </p:sp>
    </p:spTree>
    <p:extLst>
      <p:ext uri="{BB962C8B-B14F-4D97-AF65-F5344CB8AC3E}">
        <p14:creationId xmlns:p14="http://schemas.microsoft.com/office/powerpoint/2010/main" val="1762015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D6840-B468-4B0A-946C-30F5F7B8BC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BEB70FE-626C-4FDB-A568-06ED74564B9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FF021C-C7B2-45EB-8E43-C50FBDD34738}"/>
              </a:ext>
            </a:extLst>
          </p:cNvPr>
          <p:cNvSpPr>
            <a:spLocks noGrp="1"/>
          </p:cNvSpPr>
          <p:nvPr>
            <p:ph type="dt" sz="half" idx="10"/>
          </p:nvPr>
        </p:nvSpPr>
        <p:spPr/>
        <p:txBody>
          <a:bodyPr/>
          <a:lstStyle/>
          <a:p>
            <a:fld id="{27118D4C-C6F6-4209-88F8-F9E03BE6AD6F}" type="datetimeFigureOut">
              <a:rPr lang="en-US" smtClean="0"/>
              <a:t>10/7/2017</a:t>
            </a:fld>
            <a:endParaRPr lang="en-US"/>
          </a:p>
        </p:txBody>
      </p:sp>
      <p:sp>
        <p:nvSpPr>
          <p:cNvPr id="5" name="Footer Placeholder 4">
            <a:extLst>
              <a:ext uri="{FF2B5EF4-FFF2-40B4-BE49-F238E27FC236}">
                <a16:creationId xmlns:a16="http://schemas.microsoft.com/office/drawing/2014/main" id="{F94AE778-A3E3-4E6A-B58D-35B9C52793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785E30-90E3-42C9-8E7B-2BA295A37193}"/>
              </a:ext>
            </a:extLst>
          </p:cNvPr>
          <p:cNvSpPr>
            <a:spLocks noGrp="1"/>
          </p:cNvSpPr>
          <p:nvPr>
            <p:ph type="sldNum" sz="quarter" idx="12"/>
          </p:nvPr>
        </p:nvSpPr>
        <p:spPr/>
        <p:txBody>
          <a:bodyPr/>
          <a:lstStyle/>
          <a:p>
            <a:fld id="{2E4A43AC-A1D0-403A-8E12-7424CFFD69F8}" type="slidenum">
              <a:rPr lang="en-US" smtClean="0"/>
              <a:t>‹#›</a:t>
            </a:fld>
            <a:endParaRPr lang="en-US"/>
          </a:p>
        </p:txBody>
      </p:sp>
    </p:spTree>
    <p:extLst>
      <p:ext uri="{BB962C8B-B14F-4D97-AF65-F5344CB8AC3E}">
        <p14:creationId xmlns:p14="http://schemas.microsoft.com/office/powerpoint/2010/main" val="35994956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4D97B9-50B5-4EB4-8580-50197C526C1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0C67ED-CB6A-474C-8109-C4A647D2B33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F6844C-6921-4D78-93D0-306881FBF641}"/>
              </a:ext>
            </a:extLst>
          </p:cNvPr>
          <p:cNvSpPr>
            <a:spLocks noGrp="1"/>
          </p:cNvSpPr>
          <p:nvPr>
            <p:ph type="dt" sz="half" idx="10"/>
          </p:nvPr>
        </p:nvSpPr>
        <p:spPr/>
        <p:txBody>
          <a:bodyPr/>
          <a:lstStyle/>
          <a:p>
            <a:fld id="{27118D4C-C6F6-4209-88F8-F9E03BE6AD6F}" type="datetimeFigureOut">
              <a:rPr lang="en-US" smtClean="0"/>
              <a:t>10/7/2017</a:t>
            </a:fld>
            <a:endParaRPr lang="en-US"/>
          </a:p>
        </p:txBody>
      </p:sp>
      <p:sp>
        <p:nvSpPr>
          <p:cNvPr id="5" name="Footer Placeholder 4">
            <a:extLst>
              <a:ext uri="{FF2B5EF4-FFF2-40B4-BE49-F238E27FC236}">
                <a16:creationId xmlns:a16="http://schemas.microsoft.com/office/drawing/2014/main" id="{1F9B250C-881E-47E7-BA16-A3B9FAB94D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BAC935-8CFB-421F-9E5C-DCBF93694F1A}"/>
              </a:ext>
            </a:extLst>
          </p:cNvPr>
          <p:cNvSpPr>
            <a:spLocks noGrp="1"/>
          </p:cNvSpPr>
          <p:nvPr>
            <p:ph type="sldNum" sz="quarter" idx="12"/>
          </p:nvPr>
        </p:nvSpPr>
        <p:spPr/>
        <p:txBody>
          <a:bodyPr/>
          <a:lstStyle/>
          <a:p>
            <a:fld id="{2E4A43AC-A1D0-403A-8E12-7424CFFD69F8}" type="slidenum">
              <a:rPr lang="en-US" smtClean="0"/>
              <a:t>‹#›</a:t>
            </a:fld>
            <a:endParaRPr lang="en-US"/>
          </a:p>
        </p:txBody>
      </p:sp>
    </p:spTree>
    <p:extLst>
      <p:ext uri="{BB962C8B-B14F-4D97-AF65-F5344CB8AC3E}">
        <p14:creationId xmlns:p14="http://schemas.microsoft.com/office/powerpoint/2010/main" val="3285959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85CA8-21A0-4826-93D8-FEF2522687BD}"/>
              </a:ext>
            </a:extLst>
          </p:cNvPr>
          <p:cNvSpPr>
            <a:spLocks noGrp="1"/>
          </p:cNvSpPr>
          <p:nvPr>
            <p:ph type="ctrTitle"/>
          </p:nvPr>
        </p:nvSpPr>
        <p:spPr>
          <a:xfrm>
            <a:off x="545431" y="1565397"/>
            <a:ext cx="5550569" cy="3281906"/>
          </a:xfrm>
        </p:spPr>
        <p:txBody>
          <a:bodyPr anchor="ctr">
            <a:normAutofit/>
          </a:bodyPr>
          <a:lstStyle>
            <a:lvl1pPr algn="r">
              <a:defRPr sz="4400" b="1">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1A9733E8-4CDE-4E81-8E55-E8EF3AC5E617}"/>
              </a:ext>
            </a:extLst>
          </p:cNvPr>
          <p:cNvSpPr>
            <a:spLocks noGrp="1"/>
          </p:cNvSpPr>
          <p:nvPr>
            <p:ph type="subTitle" idx="1"/>
          </p:nvPr>
        </p:nvSpPr>
        <p:spPr>
          <a:xfrm>
            <a:off x="6481012" y="1565396"/>
            <a:ext cx="5117430" cy="3281907"/>
          </a:xfrm>
        </p:spPr>
        <p:txBody>
          <a:bodyPr anchor="ctr">
            <a:normAutofit/>
          </a:bodyPr>
          <a:lstStyle>
            <a:lvl1pPr marL="0" indent="0" algn="l">
              <a:buNone/>
              <a:defRPr sz="280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5F1157C9-F75B-43EB-B5DC-217E699B3046}"/>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27118D4C-C6F6-4209-88F8-F9E03BE6AD6F}" type="datetimeFigureOut">
              <a:rPr lang="en-US" smtClean="0"/>
              <a:pPr/>
              <a:t>10/7/2017</a:t>
            </a:fld>
            <a:endParaRPr lang="en-US"/>
          </a:p>
        </p:txBody>
      </p:sp>
      <p:sp>
        <p:nvSpPr>
          <p:cNvPr id="5" name="Footer Placeholder 4">
            <a:extLst>
              <a:ext uri="{FF2B5EF4-FFF2-40B4-BE49-F238E27FC236}">
                <a16:creationId xmlns:a16="http://schemas.microsoft.com/office/drawing/2014/main" id="{FA7070E4-AA42-451A-93D2-0BABC73A6280}"/>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CA06807D-7190-468A-87C0-0918DB6C1DFB}"/>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2E4A43AC-A1D0-403A-8E12-7424CFFD69F8}" type="slidenum">
              <a:rPr lang="en-US" smtClean="0"/>
              <a:pPr/>
              <a:t>‹#›</a:t>
            </a:fld>
            <a:endParaRPr lang="en-US"/>
          </a:p>
        </p:txBody>
      </p:sp>
      <p:cxnSp>
        <p:nvCxnSpPr>
          <p:cNvPr id="8" name="Straight Connector 7">
            <a:extLst>
              <a:ext uri="{FF2B5EF4-FFF2-40B4-BE49-F238E27FC236}">
                <a16:creationId xmlns:a16="http://schemas.microsoft.com/office/drawing/2014/main" id="{081AF28B-E18C-4881-9A20-2308CF75754B}"/>
              </a:ext>
            </a:extLst>
          </p:cNvPr>
          <p:cNvCxnSpPr>
            <a:cxnSpLocks/>
          </p:cNvCxnSpPr>
          <p:nvPr userDrawn="1"/>
        </p:nvCxnSpPr>
        <p:spPr>
          <a:xfrm>
            <a:off x="6282295" y="1565397"/>
            <a:ext cx="0" cy="3281906"/>
          </a:xfrm>
          <a:prstGeom prst="line">
            <a:avLst/>
          </a:pr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5539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A9733E8-4CDE-4E81-8E55-E8EF3AC5E617}"/>
              </a:ext>
            </a:extLst>
          </p:cNvPr>
          <p:cNvSpPr>
            <a:spLocks noGrp="1"/>
          </p:cNvSpPr>
          <p:nvPr>
            <p:ph type="subTitle" idx="1"/>
          </p:nvPr>
        </p:nvSpPr>
        <p:spPr>
          <a:xfrm>
            <a:off x="5578575" y="1901952"/>
            <a:ext cx="6019867" cy="3699875"/>
          </a:xfrm>
        </p:spPr>
        <p:txBody>
          <a:bodyPr anchor="ctr">
            <a:normAutofit/>
          </a:bodyPr>
          <a:lstStyle>
            <a:lvl1pPr marL="0" indent="0" algn="l">
              <a:buNone/>
              <a:defRPr sz="240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5F1157C9-F75B-43EB-B5DC-217E699B3046}"/>
              </a:ext>
            </a:extLst>
          </p:cNvPr>
          <p:cNvSpPr>
            <a:spLocks noGrp="1"/>
          </p:cNvSpPr>
          <p:nvPr>
            <p:ph type="dt" sz="half" idx="10"/>
          </p:nvPr>
        </p:nvSpPr>
        <p:spPr/>
        <p:txBody>
          <a:bodyPr/>
          <a:lstStyle/>
          <a:p>
            <a:fld id="{27118D4C-C6F6-4209-88F8-F9E03BE6AD6F}" type="datetimeFigureOut">
              <a:rPr lang="en-US" smtClean="0"/>
              <a:t>10/7/2017</a:t>
            </a:fld>
            <a:endParaRPr lang="en-US"/>
          </a:p>
        </p:txBody>
      </p:sp>
      <p:sp>
        <p:nvSpPr>
          <p:cNvPr id="5" name="Footer Placeholder 4">
            <a:extLst>
              <a:ext uri="{FF2B5EF4-FFF2-40B4-BE49-F238E27FC236}">
                <a16:creationId xmlns:a16="http://schemas.microsoft.com/office/drawing/2014/main" id="{FA7070E4-AA42-451A-93D2-0BABC73A62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06807D-7190-468A-87C0-0918DB6C1DFB}"/>
              </a:ext>
            </a:extLst>
          </p:cNvPr>
          <p:cNvSpPr>
            <a:spLocks noGrp="1"/>
          </p:cNvSpPr>
          <p:nvPr>
            <p:ph type="sldNum" sz="quarter" idx="12"/>
          </p:nvPr>
        </p:nvSpPr>
        <p:spPr/>
        <p:txBody>
          <a:bodyPr/>
          <a:lstStyle/>
          <a:p>
            <a:fld id="{2E4A43AC-A1D0-403A-8E12-7424CFFD69F8}" type="slidenum">
              <a:rPr lang="en-US" smtClean="0"/>
              <a:t>‹#›</a:t>
            </a:fld>
            <a:endParaRPr lang="en-US"/>
          </a:p>
        </p:txBody>
      </p:sp>
      <p:cxnSp>
        <p:nvCxnSpPr>
          <p:cNvPr id="8" name="Straight Connector 7">
            <a:extLst>
              <a:ext uri="{FF2B5EF4-FFF2-40B4-BE49-F238E27FC236}">
                <a16:creationId xmlns:a16="http://schemas.microsoft.com/office/drawing/2014/main" id="{081AF28B-E18C-4881-9A20-2308CF75754B}"/>
              </a:ext>
            </a:extLst>
          </p:cNvPr>
          <p:cNvCxnSpPr>
            <a:cxnSpLocks/>
          </p:cNvCxnSpPr>
          <p:nvPr userDrawn="1"/>
        </p:nvCxnSpPr>
        <p:spPr>
          <a:xfrm>
            <a:off x="5203303" y="1565397"/>
            <a:ext cx="0" cy="3281906"/>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5B2CAAFF-CC74-4501-95AD-896B48238732}"/>
              </a:ext>
            </a:extLst>
          </p:cNvPr>
          <p:cNvSpPr>
            <a:spLocks noGrp="1"/>
          </p:cNvSpPr>
          <p:nvPr>
            <p:ph idx="13"/>
          </p:nvPr>
        </p:nvSpPr>
        <p:spPr>
          <a:xfrm>
            <a:off x="634989" y="875495"/>
            <a:ext cx="4193043" cy="4726332"/>
          </a:xfrm>
          <a:noFill/>
          <a:scene3d>
            <a:camera prst="orthographicFront"/>
            <a:lightRig rig="threePt" dir="t"/>
          </a:scene3d>
          <a:sp3d>
            <a:bevelT prst="relaxedInset"/>
          </a:sp3d>
        </p:spPr>
        <p:txBody>
          <a:bodyPr anchor="ctr">
            <a:normAutofit/>
          </a:bodyPr>
          <a:lstStyle>
            <a:lvl1pPr>
              <a:defRPr sz="240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vl2pPr>
              <a:defRPr sz="200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2pPr>
            <a:lvl3pPr>
              <a:defRPr sz="180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3pPr>
            <a:lvl4pPr>
              <a:defRPr sz="160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4pPr>
            <a:lvl5pPr>
              <a:defRPr sz="160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DEB85CA8-21A0-4826-93D8-FEF2522687BD}"/>
              </a:ext>
            </a:extLst>
          </p:cNvPr>
          <p:cNvSpPr>
            <a:spLocks noGrp="1"/>
          </p:cNvSpPr>
          <p:nvPr>
            <p:ph type="ctrTitle"/>
          </p:nvPr>
        </p:nvSpPr>
        <p:spPr>
          <a:xfrm>
            <a:off x="5578574" y="875495"/>
            <a:ext cx="6019867" cy="720603"/>
          </a:xfrm>
        </p:spPr>
        <p:txBody>
          <a:bodyPr anchor="ctr">
            <a:noAutofit/>
          </a:bodyPr>
          <a:lstStyle>
            <a:lvl1pPr algn="ctr">
              <a:defRPr sz="4000" b="1">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372578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9BB8F3C9-0CB9-4176-8F61-710E0E61D5DB}"/>
              </a:ext>
            </a:extLst>
          </p:cNvPr>
          <p:cNvSpPr>
            <a:spLocks noGrp="1"/>
          </p:cNvSpPr>
          <p:nvPr>
            <p:ph idx="13"/>
          </p:nvPr>
        </p:nvSpPr>
        <p:spPr>
          <a:xfrm>
            <a:off x="5618922" y="304801"/>
            <a:ext cx="6283518" cy="6051550"/>
          </a:xfrm>
        </p:spPr>
        <p:txBody>
          <a:bodyPr anchor="ctr">
            <a:normAutofit/>
          </a:bodyPr>
          <a:lstStyle>
            <a:lvl1pPr>
              <a:defRPr sz="240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vl2pPr>
              <a:defRPr sz="200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2pPr>
            <a:lvl3pPr>
              <a:defRPr sz="180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3pPr>
            <a:lvl4pPr>
              <a:defRPr sz="160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4pPr>
            <a:lvl5pPr>
              <a:defRPr sz="160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40DCAFA0-F412-4130-A32E-FA88669F9957}"/>
              </a:ext>
            </a:extLst>
          </p:cNvPr>
          <p:cNvSpPr>
            <a:spLocks noGrp="1"/>
          </p:cNvSpPr>
          <p:nvPr>
            <p:ph type="title"/>
          </p:nvPr>
        </p:nvSpPr>
        <p:spPr>
          <a:xfrm>
            <a:off x="269228" y="304801"/>
            <a:ext cx="5137659" cy="1164424"/>
          </a:xfrm>
          <a:noFill/>
          <a:ln>
            <a:noFill/>
          </a:ln>
        </p:spPr>
        <p:txBody>
          <a:bodyPr>
            <a:noAutofit/>
          </a:bodyPr>
          <a:lstStyle>
            <a:lvl1pPr algn="ctr">
              <a:defRPr sz="4000" b="1">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5B2CAAFF-CC74-4501-95AD-896B48238732}"/>
              </a:ext>
            </a:extLst>
          </p:cNvPr>
          <p:cNvSpPr>
            <a:spLocks noGrp="1"/>
          </p:cNvSpPr>
          <p:nvPr>
            <p:ph idx="1"/>
          </p:nvPr>
        </p:nvSpPr>
        <p:spPr>
          <a:xfrm>
            <a:off x="269228" y="1630018"/>
            <a:ext cx="5137659" cy="4726332"/>
          </a:xfrm>
          <a:noFill/>
          <a:scene3d>
            <a:camera prst="orthographicFront"/>
            <a:lightRig rig="threePt" dir="t"/>
          </a:scene3d>
          <a:sp3d>
            <a:bevelT prst="relaxedInset"/>
          </a:sp3d>
        </p:spPr>
        <p:txBody>
          <a:bodyPr anchor="ctr">
            <a:normAutofit/>
          </a:bodyPr>
          <a:lstStyle>
            <a:lvl1pPr>
              <a:defRPr sz="240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vl2pPr>
              <a:defRPr sz="200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2pPr>
            <a:lvl3pPr>
              <a:defRPr sz="180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3pPr>
            <a:lvl4pPr>
              <a:defRPr sz="160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4pPr>
            <a:lvl5pPr>
              <a:defRPr sz="160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FF62475-1235-4ADA-91CC-0C4201672317}"/>
              </a:ext>
            </a:extLst>
          </p:cNvPr>
          <p:cNvSpPr>
            <a:spLocks noGrp="1"/>
          </p:cNvSpPr>
          <p:nvPr>
            <p:ph type="dt" sz="half" idx="10"/>
          </p:nvPr>
        </p:nvSpPr>
        <p:spPr/>
        <p:txBody>
          <a:bodyPr/>
          <a:lstStyle>
            <a:lvl1pPr>
              <a:defRPr>
                <a:solidFill>
                  <a:schemeClr val="bg2"/>
                </a:solidFill>
                <a:latin typeface="Arial" panose="020B0604020202020204" pitchFamily="34" charset="0"/>
                <a:cs typeface="Arial" panose="020B0604020202020204" pitchFamily="34" charset="0"/>
              </a:defRPr>
            </a:lvl1pPr>
          </a:lstStyle>
          <a:p>
            <a:fld id="{27118D4C-C6F6-4209-88F8-F9E03BE6AD6F}" type="datetimeFigureOut">
              <a:rPr lang="en-US" smtClean="0"/>
              <a:pPr/>
              <a:t>10/7/2017</a:t>
            </a:fld>
            <a:endParaRPr lang="en-US"/>
          </a:p>
        </p:txBody>
      </p:sp>
      <p:sp>
        <p:nvSpPr>
          <p:cNvPr id="5" name="Footer Placeholder 4">
            <a:extLst>
              <a:ext uri="{FF2B5EF4-FFF2-40B4-BE49-F238E27FC236}">
                <a16:creationId xmlns:a16="http://schemas.microsoft.com/office/drawing/2014/main" id="{9C313C54-4E70-43CC-BC32-EB15A7A02DDC}"/>
              </a:ext>
            </a:extLst>
          </p:cNvPr>
          <p:cNvSpPr>
            <a:spLocks noGrp="1"/>
          </p:cNvSpPr>
          <p:nvPr>
            <p:ph type="ftr" sz="quarter" idx="11"/>
          </p:nvPr>
        </p:nvSpPr>
        <p:spPr/>
        <p:txBody>
          <a:bodyPr/>
          <a:lstStyle>
            <a:lvl1pPr>
              <a:defRPr>
                <a:solidFill>
                  <a:schemeClr val="bg2"/>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B7E6F1CA-46C6-4B43-A97F-9DF92A52279B}"/>
              </a:ext>
            </a:extLst>
          </p:cNvPr>
          <p:cNvSpPr>
            <a:spLocks noGrp="1"/>
          </p:cNvSpPr>
          <p:nvPr>
            <p:ph type="sldNum" sz="quarter" idx="12"/>
          </p:nvPr>
        </p:nvSpPr>
        <p:spPr/>
        <p:txBody>
          <a:bodyPr/>
          <a:lstStyle>
            <a:lvl1pPr>
              <a:defRPr>
                <a:solidFill>
                  <a:schemeClr val="bg2"/>
                </a:solidFill>
                <a:latin typeface="Arial" panose="020B0604020202020204" pitchFamily="34" charset="0"/>
                <a:cs typeface="Arial" panose="020B0604020202020204" pitchFamily="34" charset="0"/>
              </a:defRPr>
            </a:lvl1pPr>
          </a:lstStyle>
          <a:p>
            <a:fld id="{2E4A43AC-A1D0-403A-8E12-7424CFFD69F8}" type="slidenum">
              <a:rPr lang="en-US" smtClean="0"/>
              <a:pPr/>
              <a:t>‹#›</a:t>
            </a:fld>
            <a:endParaRPr lang="en-US"/>
          </a:p>
        </p:txBody>
      </p:sp>
    </p:spTree>
    <p:extLst>
      <p:ext uri="{BB962C8B-B14F-4D97-AF65-F5344CB8AC3E}">
        <p14:creationId xmlns:p14="http://schemas.microsoft.com/office/powerpoint/2010/main" val="3823726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9BB8F3C9-0CB9-4176-8F61-710E0E61D5DB}"/>
              </a:ext>
            </a:extLst>
          </p:cNvPr>
          <p:cNvSpPr>
            <a:spLocks noGrp="1"/>
          </p:cNvSpPr>
          <p:nvPr>
            <p:ph idx="13"/>
          </p:nvPr>
        </p:nvSpPr>
        <p:spPr>
          <a:xfrm>
            <a:off x="5220929" y="1630018"/>
            <a:ext cx="6656439" cy="4726332"/>
          </a:xfrm>
        </p:spPr>
        <p:txBody>
          <a:bodyPr anchor="ctr">
            <a:normAutofit/>
          </a:bodyPr>
          <a:lstStyle>
            <a:lvl1pPr>
              <a:defRPr sz="240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vl2pPr>
              <a:defRPr sz="200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2pPr>
            <a:lvl3pPr>
              <a:defRPr sz="180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3pPr>
            <a:lvl4pPr>
              <a:defRPr sz="160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4pPr>
            <a:lvl5pPr>
              <a:defRPr sz="160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40DCAFA0-F412-4130-A32E-FA88669F9957}"/>
              </a:ext>
            </a:extLst>
          </p:cNvPr>
          <p:cNvSpPr>
            <a:spLocks noGrp="1"/>
          </p:cNvSpPr>
          <p:nvPr>
            <p:ph type="title"/>
          </p:nvPr>
        </p:nvSpPr>
        <p:spPr>
          <a:xfrm>
            <a:off x="269228" y="304801"/>
            <a:ext cx="11608140" cy="1164424"/>
          </a:xfrm>
          <a:noFill/>
          <a:ln>
            <a:noFill/>
          </a:ln>
        </p:spPr>
        <p:txBody>
          <a:bodyPr>
            <a:normAutofit/>
          </a:bodyPr>
          <a:lstStyle>
            <a:lvl1pPr algn="ctr">
              <a:defRPr sz="4400" b="1">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5B2CAAFF-CC74-4501-95AD-896B48238732}"/>
              </a:ext>
            </a:extLst>
          </p:cNvPr>
          <p:cNvSpPr>
            <a:spLocks noGrp="1"/>
          </p:cNvSpPr>
          <p:nvPr>
            <p:ph idx="1"/>
          </p:nvPr>
        </p:nvSpPr>
        <p:spPr>
          <a:xfrm>
            <a:off x="269229" y="1630018"/>
            <a:ext cx="4686230" cy="4726332"/>
          </a:xfrm>
          <a:noFill/>
          <a:scene3d>
            <a:camera prst="orthographicFront"/>
            <a:lightRig rig="threePt" dir="t"/>
          </a:scene3d>
          <a:sp3d>
            <a:bevelT prst="relaxedInset"/>
          </a:sp3d>
        </p:spPr>
        <p:txBody>
          <a:bodyPr anchor="ctr">
            <a:normAutofit/>
          </a:bodyPr>
          <a:lstStyle>
            <a:lvl1pPr>
              <a:defRPr sz="240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vl2pPr>
              <a:defRPr sz="200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2pPr>
            <a:lvl3pPr>
              <a:defRPr sz="180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3pPr>
            <a:lvl4pPr>
              <a:defRPr sz="160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4pPr>
            <a:lvl5pPr>
              <a:defRPr sz="160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FF62475-1235-4ADA-91CC-0C4201672317}"/>
              </a:ext>
            </a:extLst>
          </p:cNvPr>
          <p:cNvSpPr>
            <a:spLocks noGrp="1"/>
          </p:cNvSpPr>
          <p:nvPr>
            <p:ph type="dt" sz="half" idx="10"/>
          </p:nvPr>
        </p:nvSpPr>
        <p:spPr/>
        <p:txBody>
          <a:bodyPr/>
          <a:lstStyle>
            <a:lvl1pPr>
              <a:defRPr>
                <a:solidFill>
                  <a:schemeClr val="bg2"/>
                </a:solidFill>
                <a:latin typeface="Arial" panose="020B0604020202020204" pitchFamily="34" charset="0"/>
                <a:cs typeface="Arial" panose="020B0604020202020204" pitchFamily="34" charset="0"/>
              </a:defRPr>
            </a:lvl1pPr>
          </a:lstStyle>
          <a:p>
            <a:fld id="{27118D4C-C6F6-4209-88F8-F9E03BE6AD6F}" type="datetimeFigureOut">
              <a:rPr lang="en-US" smtClean="0"/>
              <a:pPr/>
              <a:t>10/7/2017</a:t>
            </a:fld>
            <a:endParaRPr lang="en-US"/>
          </a:p>
        </p:txBody>
      </p:sp>
      <p:sp>
        <p:nvSpPr>
          <p:cNvPr id="5" name="Footer Placeholder 4">
            <a:extLst>
              <a:ext uri="{FF2B5EF4-FFF2-40B4-BE49-F238E27FC236}">
                <a16:creationId xmlns:a16="http://schemas.microsoft.com/office/drawing/2014/main" id="{9C313C54-4E70-43CC-BC32-EB15A7A02DDC}"/>
              </a:ext>
            </a:extLst>
          </p:cNvPr>
          <p:cNvSpPr>
            <a:spLocks noGrp="1"/>
          </p:cNvSpPr>
          <p:nvPr>
            <p:ph type="ftr" sz="quarter" idx="11"/>
          </p:nvPr>
        </p:nvSpPr>
        <p:spPr/>
        <p:txBody>
          <a:bodyPr/>
          <a:lstStyle>
            <a:lvl1pPr>
              <a:defRPr>
                <a:solidFill>
                  <a:schemeClr val="bg2"/>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B7E6F1CA-46C6-4B43-A97F-9DF92A52279B}"/>
              </a:ext>
            </a:extLst>
          </p:cNvPr>
          <p:cNvSpPr>
            <a:spLocks noGrp="1"/>
          </p:cNvSpPr>
          <p:nvPr>
            <p:ph type="sldNum" sz="quarter" idx="12"/>
          </p:nvPr>
        </p:nvSpPr>
        <p:spPr/>
        <p:txBody>
          <a:bodyPr/>
          <a:lstStyle>
            <a:lvl1pPr>
              <a:defRPr>
                <a:solidFill>
                  <a:schemeClr val="bg2"/>
                </a:solidFill>
                <a:latin typeface="Arial" panose="020B0604020202020204" pitchFamily="34" charset="0"/>
                <a:cs typeface="Arial" panose="020B0604020202020204" pitchFamily="34" charset="0"/>
              </a:defRPr>
            </a:lvl1pPr>
          </a:lstStyle>
          <a:p>
            <a:fld id="{2E4A43AC-A1D0-403A-8E12-7424CFFD69F8}" type="slidenum">
              <a:rPr lang="en-US" smtClean="0"/>
              <a:pPr/>
              <a:t>‹#›</a:t>
            </a:fld>
            <a:endParaRPr lang="en-US"/>
          </a:p>
        </p:txBody>
      </p:sp>
    </p:spTree>
    <p:extLst>
      <p:ext uri="{BB962C8B-B14F-4D97-AF65-F5344CB8AC3E}">
        <p14:creationId xmlns:p14="http://schemas.microsoft.com/office/powerpoint/2010/main" val="2249882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9BB8F3C9-0CB9-4176-8F61-710E0E61D5DB}"/>
              </a:ext>
            </a:extLst>
          </p:cNvPr>
          <p:cNvSpPr>
            <a:spLocks noGrp="1"/>
          </p:cNvSpPr>
          <p:nvPr>
            <p:ph idx="13"/>
          </p:nvPr>
        </p:nvSpPr>
        <p:spPr>
          <a:xfrm>
            <a:off x="5220929" y="1630018"/>
            <a:ext cx="3389671" cy="2795678"/>
          </a:xfrm>
        </p:spPr>
        <p:txBody>
          <a:bodyPr anchor="ctr">
            <a:normAutofit/>
          </a:bodyPr>
          <a:lstStyle>
            <a:lvl1pPr>
              <a:defRPr sz="240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vl2pPr>
              <a:defRPr sz="200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2pPr>
            <a:lvl3pPr>
              <a:defRPr sz="180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3pPr>
            <a:lvl4pPr>
              <a:defRPr sz="160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4pPr>
            <a:lvl5pPr>
              <a:defRPr sz="160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40DCAFA0-F412-4130-A32E-FA88669F9957}"/>
              </a:ext>
            </a:extLst>
          </p:cNvPr>
          <p:cNvSpPr>
            <a:spLocks noGrp="1"/>
          </p:cNvSpPr>
          <p:nvPr>
            <p:ph type="title"/>
          </p:nvPr>
        </p:nvSpPr>
        <p:spPr>
          <a:xfrm>
            <a:off x="269228" y="304801"/>
            <a:ext cx="11608140" cy="1164424"/>
          </a:xfrm>
          <a:noFill/>
          <a:ln>
            <a:noFill/>
          </a:ln>
        </p:spPr>
        <p:txBody>
          <a:bodyPr>
            <a:normAutofit/>
          </a:bodyPr>
          <a:lstStyle>
            <a:lvl1pPr algn="ctr">
              <a:defRPr sz="4400" b="1">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5B2CAAFF-CC74-4501-95AD-896B48238732}"/>
              </a:ext>
            </a:extLst>
          </p:cNvPr>
          <p:cNvSpPr>
            <a:spLocks noGrp="1"/>
          </p:cNvSpPr>
          <p:nvPr>
            <p:ph idx="1"/>
          </p:nvPr>
        </p:nvSpPr>
        <p:spPr>
          <a:xfrm>
            <a:off x="269229" y="1630018"/>
            <a:ext cx="4686230" cy="4726332"/>
          </a:xfrm>
          <a:noFill/>
          <a:scene3d>
            <a:camera prst="orthographicFront"/>
            <a:lightRig rig="threePt" dir="t"/>
          </a:scene3d>
          <a:sp3d>
            <a:bevelT prst="relaxedInset"/>
          </a:sp3d>
        </p:spPr>
        <p:txBody>
          <a:bodyPr anchor="ctr">
            <a:normAutofit/>
          </a:bodyPr>
          <a:lstStyle>
            <a:lvl1pPr>
              <a:defRPr sz="240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vl2pPr>
              <a:defRPr sz="200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2pPr>
            <a:lvl3pPr>
              <a:defRPr sz="180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3pPr>
            <a:lvl4pPr>
              <a:defRPr sz="160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4pPr>
            <a:lvl5pPr>
              <a:defRPr sz="160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FF62475-1235-4ADA-91CC-0C4201672317}"/>
              </a:ext>
            </a:extLst>
          </p:cNvPr>
          <p:cNvSpPr>
            <a:spLocks noGrp="1"/>
          </p:cNvSpPr>
          <p:nvPr>
            <p:ph type="dt" sz="half" idx="10"/>
          </p:nvPr>
        </p:nvSpPr>
        <p:spPr/>
        <p:txBody>
          <a:bodyPr/>
          <a:lstStyle>
            <a:lvl1pPr>
              <a:defRPr>
                <a:solidFill>
                  <a:schemeClr val="bg2"/>
                </a:solidFill>
                <a:latin typeface="Arial" panose="020B0604020202020204" pitchFamily="34" charset="0"/>
                <a:cs typeface="Arial" panose="020B0604020202020204" pitchFamily="34" charset="0"/>
              </a:defRPr>
            </a:lvl1pPr>
          </a:lstStyle>
          <a:p>
            <a:fld id="{27118D4C-C6F6-4209-88F8-F9E03BE6AD6F}" type="datetimeFigureOut">
              <a:rPr lang="en-US" smtClean="0"/>
              <a:pPr/>
              <a:t>10/7/2017</a:t>
            </a:fld>
            <a:endParaRPr lang="en-US"/>
          </a:p>
        </p:txBody>
      </p:sp>
      <p:sp>
        <p:nvSpPr>
          <p:cNvPr id="5" name="Footer Placeholder 4">
            <a:extLst>
              <a:ext uri="{FF2B5EF4-FFF2-40B4-BE49-F238E27FC236}">
                <a16:creationId xmlns:a16="http://schemas.microsoft.com/office/drawing/2014/main" id="{9C313C54-4E70-43CC-BC32-EB15A7A02DDC}"/>
              </a:ext>
            </a:extLst>
          </p:cNvPr>
          <p:cNvSpPr>
            <a:spLocks noGrp="1"/>
          </p:cNvSpPr>
          <p:nvPr>
            <p:ph type="ftr" sz="quarter" idx="11"/>
          </p:nvPr>
        </p:nvSpPr>
        <p:spPr/>
        <p:txBody>
          <a:bodyPr/>
          <a:lstStyle>
            <a:lvl1pPr>
              <a:defRPr>
                <a:solidFill>
                  <a:schemeClr val="bg2"/>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B7E6F1CA-46C6-4B43-A97F-9DF92A52279B}"/>
              </a:ext>
            </a:extLst>
          </p:cNvPr>
          <p:cNvSpPr>
            <a:spLocks noGrp="1"/>
          </p:cNvSpPr>
          <p:nvPr>
            <p:ph type="sldNum" sz="quarter" idx="12"/>
          </p:nvPr>
        </p:nvSpPr>
        <p:spPr/>
        <p:txBody>
          <a:bodyPr/>
          <a:lstStyle>
            <a:lvl1pPr>
              <a:defRPr>
                <a:solidFill>
                  <a:schemeClr val="bg2"/>
                </a:solidFill>
                <a:latin typeface="Arial" panose="020B0604020202020204" pitchFamily="34" charset="0"/>
                <a:cs typeface="Arial" panose="020B0604020202020204" pitchFamily="34" charset="0"/>
              </a:defRPr>
            </a:lvl1pPr>
          </a:lstStyle>
          <a:p>
            <a:fld id="{2E4A43AC-A1D0-403A-8E12-7424CFFD69F8}" type="slidenum">
              <a:rPr lang="en-US" smtClean="0"/>
              <a:pPr/>
              <a:t>‹#›</a:t>
            </a:fld>
            <a:endParaRPr lang="en-US"/>
          </a:p>
        </p:txBody>
      </p:sp>
      <p:sp>
        <p:nvSpPr>
          <p:cNvPr id="8" name="Content Placeholder 2">
            <a:extLst>
              <a:ext uri="{FF2B5EF4-FFF2-40B4-BE49-F238E27FC236}">
                <a16:creationId xmlns:a16="http://schemas.microsoft.com/office/drawing/2014/main" id="{9BB8F3C9-0CB9-4176-8F61-710E0E61D5DB}"/>
              </a:ext>
            </a:extLst>
          </p:cNvPr>
          <p:cNvSpPr>
            <a:spLocks noGrp="1"/>
          </p:cNvSpPr>
          <p:nvPr>
            <p:ph idx="14"/>
          </p:nvPr>
        </p:nvSpPr>
        <p:spPr>
          <a:xfrm>
            <a:off x="8153400" y="3188650"/>
            <a:ext cx="3389671" cy="2795678"/>
          </a:xfrm>
        </p:spPr>
        <p:txBody>
          <a:bodyPr anchor="ctr">
            <a:normAutofit/>
          </a:bodyPr>
          <a:lstStyle>
            <a:lvl1pPr>
              <a:defRPr sz="240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vl2pPr>
              <a:defRPr sz="200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2pPr>
            <a:lvl3pPr>
              <a:defRPr sz="180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3pPr>
            <a:lvl4pPr>
              <a:defRPr sz="160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4pPr>
            <a:lvl5pPr>
              <a:defRPr sz="160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39931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CAFA0-F412-4130-A32E-FA88669F9957}"/>
              </a:ext>
            </a:extLst>
          </p:cNvPr>
          <p:cNvSpPr>
            <a:spLocks noGrp="1"/>
          </p:cNvSpPr>
          <p:nvPr>
            <p:ph type="title"/>
          </p:nvPr>
        </p:nvSpPr>
        <p:spPr/>
        <p:txBody>
          <a:bodyPr>
            <a:normAutofit/>
          </a:bodyPr>
          <a:lstStyle>
            <a:lvl1pPr algn="ctr">
              <a:defRPr sz="4400" b="1">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5B2CAAFF-CC74-4501-95AD-896B48238732}"/>
              </a:ext>
            </a:extLst>
          </p:cNvPr>
          <p:cNvSpPr>
            <a:spLocks noGrp="1"/>
          </p:cNvSpPr>
          <p:nvPr>
            <p:ph idx="1"/>
          </p:nvPr>
        </p:nvSpPr>
        <p:spPr/>
        <p:txBody>
          <a:bodyPr/>
          <a:lstStyle>
            <a:lvl1pPr>
              <a:defRPr>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vl2pPr>
              <a:defRPr>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2pPr>
            <a:lvl3pPr>
              <a:defRPr>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3pPr>
            <a:lvl4pPr>
              <a:defRPr>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4pPr>
            <a:lvl5pPr>
              <a:defRPr>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FF62475-1235-4ADA-91CC-0C4201672317}"/>
              </a:ext>
            </a:extLst>
          </p:cNvPr>
          <p:cNvSpPr>
            <a:spLocks noGrp="1"/>
          </p:cNvSpPr>
          <p:nvPr>
            <p:ph type="dt" sz="half" idx="10"/>
          </p:nvPr>
        </p:nvSpPr>
        <p:spPr/>
        <p:txBody>
          <a:bodyPr/>
          <a:lstStyle>
            <a:lvl1pPr>
              <a:defRPr>
                <a:solidFill>
                  <a:schemeClr val="bg2"/>
                </a:solidFill>
                <a:latin typeface="Arial" panose="020B0604020202020204" pitchFamily="34" charset="0"/>
                <a:cs typeface="Arial" panose="020B0604020202020204" pitchFamily="34" charset="0"/>
              </a:defRPr>
            </a:lvl1pPr>
          </a:lstStyle>
          <a:p>
            <a:fld id="{27118D4C-C6F6-4209-88F8-F9E03BE6AD6F}" type="datetimeFigureOut">
              <a:rPr lang="en-US" smtClean="0"/>
              <a:pPr/>
              <a:t>10/7/2017</a:t>
            </a:fld>
            <a:endParaRPr lang="en-US"/>
          </a:p>
        </p:txBody>
      </p:sp>
      <p:sp>
        <p:nvSpPr>
          <p:cNvPr id="5" name="Footer Placeholder 4">
            <a:extLst>
              <a:ext uri="{FF2B5EF4-FFF2-40B4-BE49-F238E27FC236}">
                <a16:creationId xmlns:a16="http://schemas.microsoft.com/office/drawing/2014/main" id="{9C313C54-4E70-43CC-BC32-EB15A7A02DDC}"/>
              </a:ext>
            </a:extLst>
          </p:cNvPr>
          <p:cNvSpPr>
            <a:spLocks noGrp="1"/>
          </p:cNvSpPr>
          <p:nvPr>
            <p:ph type="ftr" sz="quarter" idx="11"/>
          </p:nvPr>
        </p:nvSpPr>
        <p:spPr/>
        <p:txBody>
          <a:bodyPr/>
          <a:lstStyle>
            <a:lvl1pPr>
              <a:defRPr>
                <a:solidFill>
                  <a:schemeClr val="bg2"/>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B7E6F1CA-46C6-4B43-A97F-9DF92A52279B}"/>
              </a:ext>
            </a:extLst>
          </p:cNvPr>
          <p:cNvSpPr>
            <a:spLocks noGrp="1"/>
          </p:cNvSpPr>
          <p:nvPr>
            <p:ph type="sldNum" sz="quarter" idx="12"/>
          </p:nvPr>
        </p:nvSpPr>
        <p:spPr/>
        <p:txBody>
          <a:bodyPr/>
          <a:lstStyle>
            <a:lvl1pPr>
              <a:defRPr>
                <a:solidFill>
                  <a:schemeClr val="bg2"/>
                </a:solidFill>
                <a:latin typeface="Arial" panose="020B0604020202020204" pitchFamily="34" charset="0"/>
                <a:cs typeface="Arial" panose="020B0604020202020204" pitchFamily="34" charset="0"/>
              </a:defRPr>
            </a:lvl1pPr>
          </a:lstStyle>
          <a:p>
            <a:fld id="{2E4A43AC-A1D0-403A-8E12-7424CFFD69F8}" type="slidenum">
              <a:rPr lang="en-US" smtClean="0"/>
              <a:pPr/>
              <a:t>‹#›</a:t>
            </a:fld>
            <a:endParaRPr lang="en-US"/>
          </a:p>
        </p:txBody>
      </p:sp>
    </p:spTree>
    <p:extLst>
      <p:ext uri="{BB962C8B-B14F-4D97-AF65-F5344CB8AC3E}">
        <p14:creationId xmlns:p14="http://schemas.microsoft.com/office/powerpoint/2010/main" val="3189394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FFA6D-C184-4A0B-BD18-F2DFAD3AB50E}"/>
              </a:ext>
            </a:extLst>
          </p:cNvPr>
          <p:cNvSpPr>
            <a:spLocks noGrp="1"/>
          </p:cNvSpPr>
          <p:nvPr>
            <p:ph type="title"/>
          </p:nvPr>
        </p:nvSpPr>
        <p:spPr>
          <a:xfrm>
            <a:off x="831850" y="1709738"/>
            <a:ext cx="10515600" cy="2852737"/>
          </a:xfrm>
        </p:spPr>
        <p:txBody>
          <a:bodyPr anchor="b">
            <a:normAutofit/>
          </a:bodyPr>
          <a:lstStyle>
            <a:lvl1pPr algn="ctr">
              <a:defRPr sz="4800" b="1">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81A16344-955B-40CA-A8FA-6C517291A2CB}"/>
              </a:ext>
            </a:extLst>
          </p:cNvPr>
          <p:cNvSpPr>
            <a:spLocks noGrp="1"/>
          </p:cNvSpPr>
          <p:nvPr>
            <p:ph type="body" idx="1"/>
          </p:nvPr>
        </p:nvSpPr>
        <p:spPr>
          <a:xfrm>
            <a:off x="831850" y="4589463"/>
            <a:ext cx="10515600" cy="1500187"/>
          </a:xfrm>
        </p:spPr>
        <p:txBody>
          <a:bodyPr/>
          <a:lstStyle>
            <a:lvl1pPr marL="0" indent="0">
              <a:buNone/>
              <a:defRPr sz="240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B8856CA9-3ECC-49E2-A267-C74C89D54C70}"/>
              </a:ext>
            </a:extLst>
          </p:cNvPr>
          <p:cNvSpPr>
            <a:spLocks noGrp="1"/>
          </p:cNvSpPr>
          <p:nvPr>
            <p:ph type="dt" sz="half" idx="10"/>
          </p:nvPr>
        </p:nvSpPr>
        <p:spPr/>
        <p:txBody>
          <a:bodyPr/>
          <a:lstStyle>
            <a:lvl1pPr>
              <a:defRPr>
                <a:solidFill>
                  <a:schemeClr val="bg2"/>
                </a:solidFill>
                <a:latin typeface="Arial" panose="020B0604020202020204" pitchFamily="34" charset="0"/>
                <a:cs typeface="Arial" panose="020B0604020202020204" pitchFamily="34" charset="0"/>
              </a:defRPr>
            </a:lvl1pPr>
          </a:lstStyle>
          <a:p>
            <a:fld id="{27118D4C-C6F6-4209-88F8-F9E03BE6AD6F}" type="datetimeFigureOut">
              <a:rPr lang="en-US" smtClean="0"/>
              <a:pPr/>
              <a:t>10/7/2017</a:t>
            </a:fld>
            <a:endParaRPr lang="en-US"/>
          </a:p>
        </p:txBody>
      </p:sp>
      <p:sp>
        <p:nvSpPr>
          <p:cNvPr id="5" name="Footer Placeholder 4">
            <a:extLst>
              <a:ext uri="{FF2B5EF4-FFF2-40B4-BE49-F238E27FC236}">
                <a16:creationId xmlns:a16="http://schemas.microsoft.com/office/drawing/2014/main" id="{A650DEAB-48EB-48B9-91EF-05B497F743B8}"/>
              </a:ext>
            </a:extLst>
          </p:cNvPr>
          <p:cNvSpPr>
            <a:spLocks noGrp="1"/>
          </p:cNvSpPr>
          <p:nvPr>
            <p:ph type="ftr" sz="quarter" idx="11"/>
          </p:nvPr>
        </p:nvSpPr>
        <p:spPr/>
        <p:txBody>
          <a:bodyPr/>
          <a:lstStyle>
            <a:lvl1pPr>
              <a:defRPr>
                <a:solidFill>
                  <a:schemeClr val="bg2"/>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3EC3E770-A0B2-40C1-8C6F-520F73736453}"/>
              </a:ext>
            </a:extLst>
          </p:cNvPr>
          <p:cNvSpPr>
            <a:spLocks noGrp="1"/>
          </p:cNvSpPr>
          <p:nvPr>
            <p:ph type="sldNum" sz="quarter" idx="12"/>
          </p:nvPr>
        </p:nvSpPr>
        <p:spPr/>
        <p:txBody>
          <a:bodyPr/>
          <a:lstStyle>
            <a:lvl1pPr>
              <a:defRPr>
                <a:solidFill>
                  <a:schemeClr val="bg2"/>
                </a:solidFill>
                <a:latin typeface="Arial" panose="020B0604020202020204" pitchFamily="34" charset="0"/>
                <a:cs typeface="Arial" panose="020B0604020202020204" pitchFamily="34" charset="0"/>
              </a:defRPr>
            </a:lvl1pPr>
          </a:lstStyle>
          <a:p>
            <a:fld id="{2E4A43AC-A1D0-403A-8E12-7424CFFD69F8}" type="slidenum">
              <a:rPr lang="en-US" smtClean="0"/>
              <a:pPr/>
              <a:t>‹#›</a:t>
            </a:fld>
            <a:endParaRPr lang="en-US"/>
          </a:p>
        </p:txBody>
      </p:sp>
    </p:spTree>
    <p:extLst>
      <p:ext uri="{BB962C8B-B14F-4D97-AF65-F5344CB8AC3E}">
        <p14:creationId xmlns:p14="http://schemas.microsoft.com/office/powerpoint/2010/main" val="1682190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80A09-5C42-4565-99BD-00EB71F1806C}"/>
              </a:ext>
            </a:extLst>
          </p:cNvPr>
          <p:cNvSpPr>
            <a:spLocks noGrp="1"/>
          </p:cNvSpPr>
          <p:nvPr>
            <p:ph type="title"/>
          </p:nvPr>
        </p:nvSpPr>
        <p:spPr/>
        <p:txBody>
          <a:bodyPr/>
          <a:lstStyle>
            <a:lvl1pPr algn="ctr">
              <a:defRPr b="1">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5A280DB0-F6CC-42F2-A645-701C5E2B03D3}"/>
              </a:ext>
            </a:extLst>
          </p:cNvPr>
          <p:cNvSpPr>
            <a:spLocks noGrp="1"/>
          </p:cNvSpPr>
          <p:nvPr>
            <p:ph sz="half" idx="1"/>
          </p:nvPr>
        </p:nvSpPr>
        <p:spPr>
          <a:xfrm>
            <a:off x="838200" y="1825625"/>
            <a:ext cx="5181600" cy="4351338"/>
          </a:xfrm>
        </p:spPr>
        <p:txBody>
          <a:bodyPr/>
          <a:lstStyle>
            <a:lvl1pPr>
              <a:defRPr>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vl2pPr>
              <a:defRPr>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2pPr>
            <a:lvl3pPr>
              <a:defRPr>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3pPr>
            <a:lvl4pPr>
              <a:defRPr>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4pPr>
            <a:lvl5pPr>
              <a:defRPr>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13E60F4-2A7E-4880-B1E6-AFFEDD09D0C2}"/>
              </a:ext>
            </a:extLst>
          </p:cNvPr>
          <p:cNvSpPr>
            <a:spLocks noGrp="1"/>
          </p:cNvSpPr>
          <p:nvPr>
            <p:ph sz="half" idx="2"/>
          </p:nvPr>
        </p:nvSpPr>
        <p:spPr>
          <a:xfrm>
            <a:off x="6172200" y="1825625"/>
            <a:ext cx="5181600" cy="4351338"/>
          </a:xfrm>
        </p:spPr>
        <p:txBody>
          <a:bodyPr/>
          <a:lstStyle>
            <a:lvl1pPr>
              <a:defRPr>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vl2pPr>
              <a:defRPr>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2pPr>
            <a:lvl3pPr>
              <a:defRPr>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3pPr>
            <a:lvl4pPr>
              <a:defRPr>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4pPr>
            <a:lvl5pPr>
              <a:defRPr>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4825AB92-9B37-47C4-98F6-6766BC4089F0}"/>
              </a:ext>
            </a:extLst>
          </p:cNvPr>
          <p:cNvSpPr>
            <a:spLocks noGrp="1"/>
          </p:cNvSpPr>
          <p:nvPr>
            <p:ph type="dt" sz="half" idx="10"/>
          </p:nvPr>
        </p:nvSpPr>
        <p:spPr/>
        <p:txBody>
          <a:bodyPr/>
          <a:lstStyle>
            <a:lvl1pPr>
              <a:defRPr>
                <a:solidFill>
                  <a:schemeClr val="bg2"/>
                </a:solidFill>
                <a:latin typeface="Arial" panose="020B0604020202020204" pitchFamily="34" charset="0"/>
                <a:cs typeface="Arial" panose="020B0604020202020204" pitchFamily="34" charset="0"/>
              </a:defRPr>
            </a:lvl1pPr>
          </a:lstStyle>
          <a:p>
            <a:fld id="{27118D4C-C6F6-4209-88F8-F9E03BE6AD6F}" type="datetimeFigureOut">
              <a:rPr lang="en-US" smtClean="0"/>
              <a:pPr/>
              <a:t>10/7/2017</a:t>
            </a:fld>
            <a:endParaRPr lang="en-US"/>
          </a:p>
        </p:txBody>
      </p:sp>
      <p:sp>
        <p:nvSpPr>
          <p:cNvPr id="6" name="Footer Placeholder 5">
            <a:extLst>
              <a:ext uri="{FF2B5EF4-FFF2-40B4-BE49-F238E27FC236}">
                <a16:creationId xmlns:a16="http://schemas.microsoft.com/office/drawing/2014/main" id="{9DE00981-4337-4533-9394-6FD6410E904D}"/>
              </a:ext>
            </a:extLst>
          </p:cNvPr>
          <p:cNvSpPr>
            <a:spLocks noGrp="1"/>
          </p:cNvSpPr>
          <p:nvPr>
            <p:ph type="ftr" sz="quarter" idx="11"/>
          </p:nvPr>
        </p:nvSpPr>
        <p:spPr/>
        <p:txBody>
          <a:bodyPr/>
          <a:lstStyle>
            <a:lvl1pPr>
              <a:defRPr>
                <a:solidFill>
                  <a:schemeClr val="bg2"/>
                </a:solidFill>
                <a:latin typeface="Arial" panose="020B0604020202020204" pitchFamily="34" charset="0"/>
                <a:cs typeface="Arial" panose="020B0604020202020204" pitchFamily="34" charset="0"/>
              </a:defRPr>
            </a:lvl1pPr>
          </a:lstStyle>
          <a:p>
            <a:endParaRPr lang="en-US"/>
          </a:p>
        </p:txBody>
      </p:sp>
      <p:sp>
        <p:nvSpPr>
          <p:cNvPr id="7" name="Slide Number Placeholder 6">
            <a:extLst>
              <a:ext uri="{FF2B5EF4-FFF2-40B4-BE49-F238E27FC236}">
                <a16:creationId xmlns:a16="http://schemas.microsoft.com/office/drawing/2014/main" id="{9DEE55E9-DEED-4378-BC15-D5C5E17C9DAF}"/>
              </a:ext>
            </a:extLst>
          </p:cNvPr>
          <p:cNvSpPr>
            <a:spLocks noGrp="1"/>
          </p:cNvSpPr>
          <p:nvPr>
            <p:ph type="sldNum" sz="quarter" idx="12"/>
          </p:nvPr>
        </p:nvSpPr>
        <p:spPr/>
        <p:txBody>
          <a:bodyPr/>
          <a:lstStyle>
            <a:lvl1pPr>
              <a:defRPr>
                <a:solidFill>
                  <a:schemeClr val="bg2"/>
                </a:solidFill>
                <a:latin typeface="Arial" panose="020B0604020202020204" pitchFamily="34" charset="0"/>
                <a:cs typeface="Arial" panose="020B0604020202020204" pitchFamily="34" charset="0"/>
              </a:defRPr>
            </a:lvl1pPr>
          </a:lstStyle>
          <a:p>
            <a:fld id="{2E4A43AC-A1D0-403A-8E12-7424CFFD69F8}" type="slidenum">
              <a:rPr lang="en-US" smtClean="0"/>
              <a:pPr/>
              <a:t>‹#›</a:t>
            </a:fld>
            <a:endParaRPr lang="en-US"/>
          </a:p>
        </p:txBody>
      </p:sp>
    </p:spTree>
    <p:extLst>
      <p:ext uri="{BB962C8B-B14F-4D97-AF65-F5344CB8AC3E}">
        <p14:creationId xmlns:p14="http://schemas.microsoft.com/office/powerpoint/2010/main" val="2004696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3EB8C1-4801-4118-A0F3-74B67A43B6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3856004-240D-42B4-B2B6-AB18006CBA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0E6F0E-FF37-410F-8E55-185DE91869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118D4C-C6F6-4209-88F8-F9E03BE6AD6F}" type="datetimeFigureOut">
              <a:rPr lang="en-US" smtClean="0"/>
              <a:t>10/7/2017</a:t>
            </a:fld>
            <a:endParaRPr lang="en-US"/>
          </a:p>
        </p:txBody>
      </p:sp>
      <p:sp>
        <p:nvSpPr>
          <p:cNvPr id="5" name="Footer Placeholder 4">
            <a:extLst>
              <a:ext uri="{FF2B5EF4-FFF2-40B4-BE49-F238E27FC236}">
                <a16:creationId xmlns:a16="http://schemas.microsoft.com/office/drawing/2014/main" id="{B2E46456-F281-4C91-B7D4-B8DD19D8A0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9617C1-C2D4-474D-A1AF-5B0D1E7B98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4A43AC-A1D0-403A-8E12-7424CFFD69F8}" type="slidenum">
              <a:rPr lang="en-US" smtClean="0"/>
              <a:t>‹#›</a:t>
            </a:fld>
            <a:endParaRPr lang="en-US"/>
          </a:p>
        </p:txBody>
      </p:sp>
    </p:spTree>
    <p:extLst>
      <p:ext uri="{BB962C8B-B14F-4D97-AF65-F5344CB8AC3E}">
        <p14:creationId xmlns:p14="http://schemas.microsoft.com/office/powerpoint/2010/main" val="2281307326"/>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4" r:id="rId3"/>
    <p:sldLayoutId id="2147483650" r:id="rId4"/>
    <p:sldLayoutId id="2147483662" r:id="rId5"/>
    <p:sldLayoutId id="2147483663" r:id="rId6"/>
    <p:sldLayoutId id="214748366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audio" Target="../media/audio1.wav"/><Relationship Id="rId1" Type="http://schemas.openxmlformats.org/officeDocument/2006/relationships/slideLayout" Target="../slideLayouts/slideLayout5.xml"/><Relationship Id="rId4" Type="http://schemas.openxmlformats.org/officeDocument/2006/relationships/audio" Target="../media/audio1.wav"/></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5.xml"/><Relationship Id="rId4" Type="http://schemas.openxmlformats.org/officeDocument/2006/relationships/audio" Target="../media/audio1.wav"/></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5.xml"/><Relationship Id="rId4" Type="http://schemas.openxmlformats.org/officeDocument/2006/relationships/audio" Target="../media/audio1.wav"/></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5.xml"/><Relationship Id="rId4" Type="http://schemas.openxmlformats.org/officeDocument/2006/relationships/audio" Target="../media/audio1.wav"/></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audio" Target="../media/audio1.wav"/><Relationship Id="rId1" Type="http://schemas.openxmlformats.org/officeDocument/2006/relationships/slideLayout" Target="../slideLayouts/slideLayout5.xml"/><Relationship Id="rId4" Type="http://schemas.openxmlformats.org/officeDocument/2006/relationships/audio" Target="../media/audio1.wav"/></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audio" Target="../media/audio1.wav"/><Relationship Id="rId1" Type="http://schemas.openxmlformats.org/officeDocument/2006/relationships/slideLayout" Target="../slideLayouts/slideLayout5.xml"/><Relationship Id="rId4" Type="http://schemas.openxmlformats.org/officeDocument/2006/relationships/audio" Target="../media/audio1.wav"/></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5.xml"/><Relationship Id="rId4" Type="http://schemas.openxmlformats.org/officeDocument/2006/relationships/audio" Target="../media/audio1.wav"/></Relationships>
</file>

<file path=ppt/slides/_rels/slide18.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audio" Target="../media/audio1.wav"/><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audio" Target="../media/audio1.wav"/><Relationship Id="rId1" Type="http://schemas.openxmlformats.org/officeDocument/2006/relationships/slideLayout" Target="../slideLayouts/slideLayout5.xml"/><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6.xml"/><Relationship Id="rId5" Type="http://schemas.openxmlformats.org/officeDocument/2006/relationships/audio" Target="../media/audio1.wav"/><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5.xml"/><Relationship Id="rId4" Type="http://schemas.openxmlformats.org/officeDocument/2006/relationships/audio" Target="../media/audio1.wav"/></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audio" Target="../media/audio1.wav"/><Relationship Id="rId1" Type="http://schemas.openxmlformats.org/officeDocument/2006/relationships/slideLayout" Target="../slideLayouts/slideLayout5.xml"/><Relationship Id="rId4" Type="http://schemas.openxmlformats.org/officeDocument/2006/relationships/audio" Target="../media/audio1.wav"/></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5.xml"/><Relationship Id="rId4" Type="http://schemas.openxmlformats.org/officeDocument/2006/relationships/audio" Target="../media/audio1.wav"/></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5.xml"/><Relationship Id="rId4" Type="http://schemas.openxmlformats.org/officeDocument/2006/relationships/audio" Target="../media/audio1.wav"/></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1.wav"/><Relationship Id="rId1" Type="http://schemas.openxmlformats.org/officeDocument/2006/relationships/slideLayout" Target="../slideLayouts/slideLayout5.xml"/><Relationship Id="rId4" Type="http://schemas.openxmlformats.org/officeDocument/2006/relationships/audio" Target="../media/audio1.wav"/></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3.xml"/><Relationship Id="rId5" Type="http://schemas.openxmlformats.org/officeDocument/2006/relationships/audio" Target="../media/audio1.wav"/><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audio" Target="../media/audio1.wav"/><Relationship Id="rId1" Type="http://schemas.openxmlformats.org/officeDocument/2006/relationships/slideLayout" Target="../slideLayouts/slideLayout5.xml"/><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5.xml"/><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audio" Target="../media/audio1.wav"/><Relationship Id="rId1" Type="http://schemas.openxmlformats.org/officeDocument/2006/relationships/slideLayout" Target="../slideLayouts/slideLayout5.xml"/><Relationship Id="rId4" Type="http://schemas.openxmlformats.org/officeDocument/2006/relationships/audio" Target="../media/audio1.wav"/></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audio" Target="../media/audio1.wav"/><Relationship Id="rId1" Type="http://schemas.openxmlformats.org/officeDocument/2006/relationships/slideLayout" Target="../slideLayouts/slideLayout5.xml"/><Relationship Id="rId4"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7036F-4859-435B-8F77-BD20BB895FC3}"/>
              </a:ext>
            </a:extLst>
          </p:cNvPr>
          <p:cNvSpPr>
            <a:spLocks noGrp="1"/>
          </p:cNvSpPr>
          <p:nvPr>
            <p:ph type="ctrTitle"/>
          </p:nvPr>
        </p:nvSpPr>
        <p:spPr/>
        <p:txBody>
          <a:bodyPr>
            <a:normAutofit/>
          </a:bodyPr>
          <a:lstStyle/>
          <a:p>
            <a:pPr algn="r"/>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Innovative Strategies </a:t>
            </a:r>
            <a:br>
              <a:rPr lang="en-US" sz="4000" dirty="0">
                <a:latin typeface="Arial" panose="020B0604020202020204" pitchFamily="34" charset="0"/>
                <a:cs typeface="Arial" panose="020B0604020202020204" pitchFamily="34" charset="0"/>
              </a:rPr>
            </a:br>
            <a:r>
              <a:rPr lang="en-US" sz="2400" b="0" dirty="0">
                <a:latin typeface="Arial" panose="020B0604020202020204" pitchFamily="34" charset="0"/>
                <a:cs typeface="Arial" panose="020B0604020202020204" pitchFamily="34" charset="0"/>
              </a:rPr>
              <a:t>for Recruitment &amp; Career Growth </a:t>
            </a:r>
            <a:br>
              <a:rPr lang="en-US" sz="2400" b="0" dirty="0">
                <a:latin typeface="Arial" panose="020B0604020202020204" pitchFamily="34" charset="0"/>
                <a:cs typeface="Arial" panose="020B0604020202020204" pitchFamily="34" charset="0"/>
              </a:rPr>
            </a:br>
            <a:r>
              <a:rPr lang="en-US" sz="2400" b="0" dirty="0">
                <a:latin typeface="Arial" panose="020B0604020202020204" pitchFamily="34" charset="0"/>
                <a:cs typeface="Arial" panose="020B0604020202020204" pitchFamily="34" charset="0"/>
              </a:rPr>
              <a:t>of High Quality Vision Professionals</a:t>
            </a:r>
            <a:endParaRPr lang="en-US" b="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D6886D0D-FBF8-483A-9338-04259DDF0304}"/>
              </a:ext>
            </a:extLst>
          </p:cNvPr>
          <p:cNvSpPr>
            <a:spLocks noGrp="1"/>
          </p:cNvSpPr>
          <p:nvPr>
            <p:ph type="subTitle" idx="1"/>
          </p:nvPr>
        </p:nvSpPr>
        <p:spPr/>
        <p:txBody>
          <a:bodyPr/>
          <a:lstStyle/>
          <a:p>
            <a:pPr algn="l"/>
            <a:r>
              <a:rPr lang="en-US" sz="2800" dirty="0">
                <a:latin typeface="Arial" panose="020B0604020202020204" pitchFamily="34" charset="0"/>
                <a:cs typeface="Arial" panose="020B0604020202020204" pitchFamily="34" charset="0"/>
              </a:rPr>
              <a:t>Carmen Willings </a:t>
            </a:r>
          </a:p>
          <a:p>
            <a:pPr algn="l"/>
            <a:r>
              <a:rPr lang="en-US" sz="2000" dirty="0">
                <a:latin typeface="Arial" panose="020B0604020202020204" pitchFamily="34" charset="0"/>
                <a:cs typeface="Arial" panose="020B0604020202020204" pitchFamily="34" charset="0"/>
              </a:rPr>
              <a:t>Founder &amp; Developer of </a:t>
            </a:r>
          </a:p>
          <a:p>
            <a:pPr algn="l"/>
            <a:r>
              <a:rPr lang="en-US" sz="2000" dirty="0">
                <a:latin typeface="Arial" panose="020B0604020202020204" pitchFamily="34" charset="0"/>
                <a:cs typeface="Arial" panose="020B0604020202020204" pitchFamily="34" charset="0"/>
              </a:rPr>
              <a:t>Teaching Students with Visual Impairments</a:t>
            </a:r>
          </a:p>
          <a:p>
            <a:pPr algn="l"/>
            <a:r>
              <a:rPr lang="en-US" dirty="0">
                <a:latin typeface="Arial" panose="020B0604020202020204" pitchFamily="34" charset="0"/>
                <a:cs typeface="Arial" panose="020B0604020202020204" pitchFamily="34" charset="0"/>
              </a:rPr>
              <a:t>www.teachingvisuallyimpaired.com</a:t>
            </a:r>
          </a:p>
          <a:p>
            <a:pPr algn="l"/>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4312054"/>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3" name="click.wav"/>
          </p:stSnd>
        </p:sndAc>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Who Can Help You Share?</a:t>
            </a:r>
          </a:p>
        </p:txBody>
      </p:sp>
      <p:sp>
        <p:nvSpPr>
          <p:cNvPr id="4" name="Content Placeholder 3"/>
          <p:cNvSpPr>
            <a:spLocks noGrp="1"/>
          </p:cNvSpPr>
          <p:nvPr>
            <p:ph idx="1"/>
          </p:nvPr>
        </p:nvSpPr>
        <p:spPr>
          <a:xfrm>
            <a:off x="269229" y="1630018"/>
            <a:ext cx="6658044" cy="4726332"/>
          </a:xfrm>
        </p:spPr>
        <p:txBody>
          <a:bodyPr>
            <a:normAutofit/>
          </a:bodyPr>
          <a:lstStyle/>
          <a:p>
            <a:pPr marL="914400" lvl="2" indent="-452438">
              <a:lnSpc>
                <a:spcPct val="150000"/>
              </a:lnSpc>
              <a:spcBef>
                <a:spcPts val="600"/>
              </a:spcBef>
              <a:spcAft>
                <a:spcPts val="600"/>
              </a:spcAft>
              <a:buFont typeface="Wingdings" panose="05000000000000000000" pitchFamily="2" charset="2"/>
              <a:buChar char="q"/>
            </a:pPr>
            <a:r>
              <a:rPr lang="en-US" sz="2400" dirty="0">
                <a:latin typeface="Arial" panose="020B0604020202020204" pitchFamily="34" charset="0"/>
                <a:cs typeface="Arial" panose="020B0604020202020204" pitchFamily="34" charset="0"/>
              </a:rPr>
              <a:t>State DOE VI Coordinator</a:t>
            </a:r>
          </a:p>
          <a:p>
            <a:pPr marL="914400" lvl="2" indent="-452438">
              <a:lnSpc>
                <a:spcPct val="150000"/>
              </a:lnSpc>
              <a:spcBef>
                <a:spcPts val="600"/>
              </a:spcBef>
              <a:spcAft>
                <a:spcPts val="600"/>
              </a:spcAft>
              <a:buFont typeface="Wingdings" panose="05000000000000000000" pitchFamily="2" charset="2"/>
              <a:buChar char="q"/>
            </a:pPr>
            <a:r>
              <a:rPr lang="en-US" sz="2400" dirty="0">
                <a:latin typeface="Arial" panose="020B0604020202020204" pitchFamily="34" charset="0"/>
                <a:cs typeface="Arial" panose="020B0604020202020204" pitchFamily="34" charset="0"/>
              </a:rPr>
              <a:t>University VI certification programs</a:t>
            </a:r>
          </a:p>
          <a:p>
            <a:pPr marL="914400" lvl="2" indent="-452438">
              <a:lnSpc>
                <a:spcPct val="150000"/>
              </a:lnSpc>
              <a:spcBef>
                <a:spcPts val="600"/>
              </a:spcBef>
              <a:spcAft>
                <a:spcPts val="600"/>
              </a:spcAft>
              <a:buFont typeface="Wingdings" panose="05000000000000000000" pitchFamily="2" charset="2"/>
              <a:buChar char="q"/>
            </a:pPr>
            <a:r>
              <a:rPr lang="en-US" sz="2400" dirty="0">
                <a:latin typeface="Arial" panose="020B0604020202020204" pitchFamily="34" charset="0"/>
                <a:cs typeface="Arial" panose="020B0604020202020204" pitchFamily="34" charset="0"/>
              </a:rPr>
              <a:t>Agency VI certification programs  </a:t>
            </a:r>
          </a:p>
          <a:p>
            <a:pPr marL="914400" lvl="2" indent="-452438">
              <a:lnSpc>
                <a:spcPct val="150000"/>
              </a:lnSpc>
              <a:spcBef>
                <a:spcPts val="600"/>
              </a:spcBef>
              <a:spcAft>
                <a:spcPts val="600"/>
              </a:spcAft>
              <a:buFont typeface="Wingdings" panose="05000000000000000000" pitchFamily="2" charset="2"/>
              <a:buChar char="q"/>
            </a:pPr>
            <a:r>
              <a:rPr lang="en-US" sz="2400" dirty="0">
                <a:latin typeface="Arial" panose="020B0604020202020204" pitchFamily="34" charset="0"/>
                <a:cs typeface="Arial" panose="020B0604020202020204" pitchFamily="34" charset="0"/>
              </a:rPr>
              <a:t>Visual Impairment listservs &amp; Google Groups</a:t>
            </a:r>
          </a:p>
        </p:txBody>
      </p:sp>
      <p:pic>
        <p:nvPicPr>
          <p:cNvPr id="5" name="Content Placeholder 10" descr="A collage of word bubbles in different colors.">
            <a:extLst>
              <a:ext uri="{FF2B5EF4-FFF2-40B4-BE49-F238E27FC236}">
                <a16:creationId xmlns:a16="http://schemas.microsoft.com/office/drawing/2014/main" id="{58B58110-C607-499A-B25A-D72D604099CF}"/>
              </a:ext>
            </a:extLst>
          </p:cNvPr>
          <p:cNvPicPr>
            <a:picLocks noGrp="1" noChangeAspect="1"/>
          </p:cNvPicPr>
          <p:nvPr>
            <p:ph idx="13"/>
          </p:nvPr>
        </p:nvPicPr>
        <p:blipFill>
          <a:blip r:embed="rId3">
            <a:extLst>
              <a:ext uri="{28A0092B-C50C-407E-A947-70E740481C1C}">
                <a14:useLocalDpi xmlns:a14="http://schemas.microsoft.com/office/drawing/2010/main" val="0"/>
              </a:ext>
            </a:extLst>
          </a:blip>
          <a:stretch>
            <a:fillRect/>
          </a:stretch>
        </p:blipFill>
        <p:spPr>
          <a:xfrm>
            <a:off x="7548781" y="2304667"/>
            <a:ext cx="4130699" cy="3444969"/>
          </a:xfrm>
          <a:scene3d>
            <a:camera prst="orthographicFront"/>
            <a:lightRig rig="threePt" dir="t"/>
          </a:scene3d>
          <a:sp3d>
            <a:bevelT w="139700" h="139700" prst="divot"/>
          </a:sp3d>
        </p:spPr>
      </p:pic>
    </p:spTree>
    <p:extLst>
      <p:ext uri="{BB962C8B-B14F-4D97-AF65-F5344CB8AC3E}">
        <p14:creationId xmlns:p14="http://schemas.microsoft.com/office/powerpoint/2010/main" val="2663856243"/>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4" name="click.wav"/>
          </p:stSnd>
        </p:sndAc>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Where do TVI’s Frequent?</a:t>
            </a:r>
          </a:p>
        </p:txBody>
      </p:sp>
      <p:sp>
        <p:nvSpPr>
          <p:cNvPr id="4" name="Content Placeholder 3"/>
          <p:cNvSpPr>
            <a:spLocks noGrp="1"/>
          </p:cNvSpPr>
          <p:nvPr>
            <p:ph idx="1"/>
          </p:nvPr>
        </p:nvSpPr>
        <p:spPr>
          <a:xfrm>
            <a:off x="269227" y="1469225"/>
            <a:ext cx="6962846" cy="4887125"/>
          </a:xfrm>
        </p:spPr>
        <p:txBody>
          <a:bodyPr>
            <a:noAutofit/>
          </a:bodyPr>
          <a:lstStyle/>
          <a:p>
            <a:pPr marL="693738" lvl="2" indent="-517525">
              <a:lnSpc>
                <a:spcPct val="150000"/>
              </a:lnSpc>
              <a:spcBef>
                <a:spcPts val="600"/>
              </a:spcBef>
              <a:spcAft>
                <a:spcPts val="600"/>
              </a:spcAft>
              <a:buFont typeface="Wingdings" panose="05000000000000000000" pitchFamily="2" charset="2"/>
              <a:buChar char="q"/>
            </a:pPr>
            <a:r>
              <a:rPr lang="en-US" sz="2400" dirty="0">
                <a:latin typeface="Arial" panose="020B0604020202020204" pitchFamily="34" charset="0"/>
                <a:cs typeface="Arial" panose="020B0604020202020204" pitchFamily="34" charset="0"/>
              </a:rPr>
              <a:t>Online – searching for resources and information </a:t>
            </a:r>
          </a:p>
          <a:p>
            <a:pPr marL="693738" lvl="2" indent="-517525">
              <a:lnSpc>
                <a:spcPct val="150000"/>
              </a:lnSpc>
              <a:spcBef>
                <a:spcPts val="600"/>
              </a:spcBef>
              <a:spcAft>
                <a:spcPts val="600"/>
              </a:spcAft>
              <a:buFont typeface="Wingdings" panose="05000000000000000000" pitchFamily="2" charset="2"/>
              <a:buChar char="q"/>
            </a:pPr>
            <a:r>
              <a:rPr lang="en-US" sz="2400" dirty="0">
                <a:latin typeface="Arial" panose="020B0604020202020204" pitchFamily="34" charset="0"/>
                <a:cs typeface="Arial" panose="020B0604020202020204" pitchFamily="34" charset="0"/>
              </a:rPr>
              <a:t>Social Networking Sites</a:t>
            </a:r>
          </a:p>
          <a:p>
            <a:pPr marL="693738" lvl="2" indent="-517525">
              <a:lnSpc>
                <a:spcPct val="150000"/>
              </a:lnSpc>
              <a:spcBef>
                <a:spcPts val="600"/>
              </a:spcBef>
              <a:spcAft>
                <a:spcPts val="600"/>
              </a:spcAft>
              <a:buFont typeface="Wingdings" panose="05000000000000000000" pitchFamily="2" charset="2"/>
              <a:buChar char="q"/>
            </a:pPr>
            <a:r>
              <a:rPr lang="en-US" sz="2400" dirty="0">
                <a:latin typeface="Arial" panose="020B0604020202020204" pitchFamily="34" charset="0"/>
                <a:cs typeface="Arial" panose="020B0604020202020204" pitchFamily="34" charset="0"/>
              </a:rPr>
              <a:t>VI conferences </a:t>
            </a:r>
          </a:p>
          <a:p>
            <a:pPr marL="693738" lvl="2" indent="-517525">
              <a:lnSpc>
                <a:spcPct val="150000"/>
              </a:lnSpc>
              <a:spcBef>
                <a:spcPts val="600"/>
              </a:spcBef>
              <a:spcAft>
                <a:spcPts val="600"/>
              </a:spcAft>
              <a:buFont typeface="Wingdings" panose="05000000000000000000" pitchFamily="2" charset="2"/>
              <a:buChar char="q"/>
            </a:pPr>
            <a:r>
              <a:rPr lang="en-US" sz="2400" dirty="0">
                <a:latin typeface="Arial" panose="020B0604020202020204" pitchFamily="34" charset="0"/>
                <a:cs typeface="Arial" panose="020B0604020202020204" pitchFamily="34" charset="0"/>
              </a:rPr>
              <a:t>IEP meetings with school agencies </a:t>
            </a:r>
          </a:p>
          <a:p>
            <a:pPr marL="693738" lvl="2" indent="-517525">
              <a:lnSpc>
                <a:spcPct val="150000"/>
              </a:lnSpc>
              <a:spcBef>
                <a:spcPts val="600"/>
              </a:spcBef>
              <a:spcAft>
                <a:spcPts val="600"/>
              </a:spcAft>
              <a:buFont typeface="Wingdings" panose="05000000000000000000" pitchFamily="2" charset="2"/>
              <a:buChar char="q"/>
            </a:pPr>
            <a:r>
              <a:rPr lang="en-US" sz="2400" dirty="0"/>
              <a:t>*HINT: Provide more resources and articles and TVI’s will naturally be drawn to you.</a:t>
            </a:r>
          </a:p>
        </p:txBody>
      </p:sp>
      <p:pic>
        <p:nvPicPr>
          <p:cNvPr id="5" name="Picture 2" descr="Image result for searching online">
            <a:extLst>
              <a:ext uri="{FF2B5EF4-FFF2-40B4-BE49-F238E27FC236}">
                <a16:creationId xmlns:a16="http://schemas.microsoft.com/office/drawing/2014/main" id="{56E744F2-48BC-45A1-A445-91BE2DB2DEAA}"/>
              </a:ext>
            </a:extLst>
          </p:cNvPr>
          <p:cNvPicPr>
            <a:picLocks noGrp="1" noChangeAspect="1" noChangeArrowheads="1"/>
          </p:cNvPicPr>
          <p:nvPr>
            <p:ph idx="13"/>
          </p:nvPr>
        </p:nvPicPr>
        <p:blipFill>
          <a:blip r:embed="rId3">
            <a:extLst>
              <a:ext uri="{28A0092B-C50C-407E-A947-70E740481C1C}">
                <a14:useLocalDpi xmlns:a14="http://schemas.microsoft.com/office/drawing/2010/main" val="0"/>
              </a:ext>
            </a:extLst>
          </a:blip>
          <a:srcRect/>
          <a:stretch>
            <a:fillRect/>
          </a:stretch>
        </p:blipFill>
        <p:spPr bwMode="auto">
          <a:xfrm>
            <a:off x="7509164" y="2138958"/>
            <a:ext cx="4368511" cy="2730319"/>
          </a:xfrm>
          <a:prstGeom prst="rect">
            <a:avLst/>
          </a:prstGeom>
          <a:noFill/>
          <a:scene3d>
            <a:camera prst="orthographicFront"/>
            <a:lightRig rig="threePt" dir="t"/>
          </a:scene3d>
          <a:sp3d>
            <a:bevelT w="139700" h="139700" prst="divo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0284700"/>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4" name="click.wav"/>
          </p:stSnd>
        </p:sndAc>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Become a TVI “Hang Out”</a:t>
            </a:r>
          </a:p>
        </p:txBody>
      </p:sp>
      <p:sp>
        <p:nvSpPr>
          <p:cNvPr id="4" name="Content Placeholder 3"/>
          <p:cNvSpPr>
            <a:spLocks noGrp="1"/>
          </p:cNvSpPr>
          <p:nvPr>
            <p:ph idx="1"/>
          </p:nvPr>
        </p:nvSpPr>
        <p:spPr>
          <a:xfrm>
            <a:off x="269228" y="1630018"/>
            <a:ext cx="7641717" cy="4726332"/>
          </a:xfrm>
        </p:spPr>
        <p:txBody>
          <a:bodyPr>
            <a:noAutofit/>
          </a:bodyPr>
          <a:lstStyle/>
          <a:p>
            <a:pPr marL="573088" indent="-406400">
              <a:lnSpc>
                <a:spcPct val="150000"/>
              </a:lnSpc>
              <a:spcBef>
                <a:spcPts val="600"/>
              </a:spcBef>
              <a:spcAft>
                <a:spcPts val="600"/>
              </a:spcAft>
              <a:buFont typeface="Wingdings" panose="05000000000000000000" pitchFamily="2" charset="2"/>
              <a:buChar char="q"/>
            </a:pPr>
            <a:r>
              <a:rPr lang="en-US" dirty="0">
                <a:latin typeface="Arial" panose="020B0604020202020204" pitchFamily="34" charset="0"/>
                <a:cs typeface="Arial" panose="020B0604020202020204" pitchFamily="34" charset="0"/>
              </a:rPr>
              <a:t>Opportunity to interact with potential candidates.</a:t>
            </a:r>
          </a:p>
          <a:p>
            <a:pPr marL="573088" indent="-406400">
              <a:lnSpc>
                <a:spcPct val="150000"/>
              </a:lnSpc>
              <a:spcBef>
                <a:spcPts val="600"/>
              </a:spcBef>
              <a:spcAft>
                <a:spcPts val="600"/>
              </a:spcAft>
              <a:buFont typeface="Wingdings" panose="05000000000000000000" pitchFamily="2" charset="2"/>
              <a:buChar char="q"/>
            </a:pPr>
            <a:r>
              <a:rPr lang="en-US" dirty="0">
                <a:latin typeface="Arial" panose="020B0604020202020204" pitchFamily="34" charset="0"/>
                <a:cs typeface="Arial" panose="020B0604020202020204" pitchFamily="34" charset="0"/>
              </a:rPr>
              <a:t>Provide Ongoing PD Opportunities</a:t>
            </a:r>
          </a:p>
          <a:p>
            <a:pPr lvl="1">
              <a:lnSpc>
                <a:spcPct val="150000"/>
              </a:lnSpc>
              <a:spcBef>
                <a:spcPts val="600"/>
              </a:spcBef>
              <a:spcAft>
                <a:spcPts val="600"/>
              </a:spcAft>
            </a:pPr>
            <a:r>
              <a:rPr lang="en-US" sz="2400" dirty="0">
                <a:latin typeface="Arial" panose="020B0604020202020204" pitchFamily="34" charset="0"/>
                <a:cs typeface="Arial" panose="020B0604020202020204" pitchFamily="34" charset="0"/>
              </a:rPr>
              <a:t>Institutes and Professional Development </a:t>
            </a:r>
            <a:endParaRPr lang="en-US" sz="2400" dirty="0"/>
          </a:p>
          <a:p>
            <a:pPr lvl="1">
              <a:lnSpc>
                <a:spcPct val="150000"/>
              </a:lnSpc>
              <a:spcBef>
                <a:spcPts val="600"/>
              </a:spcBef>
              <a:spcAft>
                <a:spcPts val="600"/>
              </a:spcAft>
            </a:pPr>
            <a:r>
              <a:rPr lang="en-US" sz="2400" dirty="0">
                <a:latin typeface="Arial" panose="020B0604020202020204" pitchFamily="34" charset="0"/>
                <a:cs typeface="Arial" panose="020B0604020202020204" pitchFamily="34" charset="0"/>
              </a:rPr>
              <a:t>Host webinars and/or statewide trainings</a:t>
            </a:r>
          </a:p>
          <a:p>
            <a:pPr marL="573088" indent="-406400">
              <a:lnSpc>
                <a:spcPct val="150000"/>
              </a:lnSpc>
              <a:spcBef>
                <a:spcPts val="600"/>
              </a:spcBef>
              <a:spcAft>
                <a:spcPts val="600"/>
              </a:spcAft>
              <a:buFont typeface="Wingdings" panose="05000000000000000000" pitchFamily="2" charset="2"/>
              <a:buChar char="q"/>
            </a:pPr>
            <a:r>
              <a:rPr lang="en-US" dirty="0">
                <a:latin typeface="Arial" panose="020B0604020202020204" pitchFamily="34" charset="0"/>
                <a:cs typeface="Arial" panose="020B0604020202020204" pitchFamily="34" charset="0"/>
              </a:rPr>
              <a:t>Will benefit your own teachers and “improve the applicant pool”</a:t>
            </a:r>
          </a:p>
        </p:txBody>
      </p:sp>
      <p:pic>
        <p:nvPicPr>
          <p:cNvPr id="5" name="Picture 2" descr="Related image">
            <a:extLst>
              <a:ext uri="{FF2B5EF4-FFF2-40B4-BE49-F238E27FC236}">
                <a16:creationId xmlns:a16="http://schemas.microsoft.com/office/drawing/2014/main" id="{2D2910A1-1947-4B92-8B77-3EE0784E3DDB}"/>
              </a:ext>
            </a:extLst>
          </p:cNvPr>
          <p:cNvPicPr>
            <a:picLocks noGrp="1" noChangeAspect="1" noChangeArrowheads="1"/>
          </p:cNvPicPr>
          <p:nvPr>
            <p:ph idx="13"/>
          </p:nvPr>
        </p:nvPicPr>
        <p:blipFill rotWithShape="1">
          <a:blip r:embed="rId3">
            <a:extLst>
              <a:ext uri="{28A0092B-C50C-407E-A947-70E740481C1C}">
                <a14:useLocalDpi xmlns:a14="http://schemas.microsoft.com/office/drawing/2010/main" val="0"/>
              </a:ext>
            </a:extLst>
          </a:blip>
          <a:srcRect l="13081" r="15716"/>
          <a:stretch/>
        </p:blipFill>
        <p:spPr bwMode="auto">
          <a:xfrm>
            <a:off x="8139799" y="1925595"/>
            <a:ext cx="3176727" cy="2978914"/>
          </a:xfrm>
          <a:prstGeom prst="rect">
            <a:avLst/>
          </a:prstGeom>
          <a:noFill/>
          <a:scene3d>
            <a:camera prst="orthographicFront"/>
            <a:lightRig rig="threePt" dir="t"/>
          </a:scene3d>
          <a:sp3d>
            <a:bevelT w="139700" h="139700" prst="divo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574930"/>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4" name="click.wav"/>
          </p:stSnd>
        </p:sndAc>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Summer Camps</a:t>
            </a:r>
          </a:p>
        </p:txBody>
      </p:sp>
      <p:sp>
        <p:nvSpPr>
          <p:cNvPr id="4" name="Content Placeholder 3"/>
          <p:cNvSpPr>
            <a:spLocks noGrp="1"/>
          </p:cNvSpPr>
          <p:nvPr>
            <p:ph idx="1"/>
          </p:nvPr>
        </p:nvSpPr>
        <p:spPr>
          <a:xfrm>
            <a:off x="269228" y="1630018"/>
            <a:ext cx="6380954" cy="4726332"/>
          </a:xfrm>
        </p:spPr>
        <p:txBody>
          <a:bodyPr>
            <a:normAutofit/>
          </a:bodyPr>
          <a:lstStyle/>
          <a:p>
            <a:pPr marL="573088" indent="-406400">
              <a:lnSpc>
                <a:spcPct val="150000"/>
              </a:lnSpc>
              <a:spcBef>
                <a:spcPts val="600"/>
              </a:spcBef>
              <a:spcAft>
                <a:spcPts val="600"/>
              </a:spcAft>
              <a:buFont typeface="Wingdings" panose="05000000000000000000" pitchFamily="2" charset="2"/>
              <a:buChar char="q"/>
            </a:pPr>
            <a:r>
              <a:rPr lang="en-US" dirty="0">
                <a:latin typeface="Arial" panose="020B0604020202020204" pitchFamily="34" charset="0"/>
                <a:cs typeface="Arial" panose="020B0604020202020204" pitchFamily="34" charset="0"/>
              </a:rPr>
              <a:t>Provide multiple camps.</a:t>
            </a:r>
          </a:p>
          <a:p>
            <a:pPr marL="573088" indent="-406400">
              <a:lnSpc>
                <a:spcPct val="150000"/>
              </a:lnSpc>
              <a:spcBef>
                <a:spcPts val="600"/>
              </a:spcBef>
              <a:spcAft>
                <a:spcPts val="600"/>
              </a:spcAft>
              <a:buFont typeface="Wingdings" panose="05000000000000000000" pitchFamily="2" charset="2"/>
              <a:buChar char="q"/>
            </a:pPr>
            <a:r>
              <a:rPr lang="en-US" dirty="0"/>
              <a:t>Different: themes, ECC areas, ages</a:t>
            </a:r>
            <a:endParaRPr lang="en-US" dirty="0">
              <a:latin typeface="Arial" panose="020B0604020202020204" pitchFamily="34" charset="0"/>
              <a:cs typeface="Arial" panose="020B0604020202020204" pitchFamily="34" charset="0"/>
            </a:endParaRPr>
          </a:p>
          <a:p>
            <a:pPr marL="573088" indent="-406400">
              <a:lnSpc>
                <a:spcPct val="150000"/>
              </a:lnSpc>
              <a:spcBef>
                <a:spcPts val="600"/>
              </a:spcBef>
              <a:spcAft>
                <a:spcPts val="600"/>
              </a:spcAft>
              <a:buFont typeface="Wingdings" panose="05000000000000000000" pitchFamily="2" charset="2"/>
              <a:buChar char="q"/>
            </a:pPr>
            <a:r>
              <a:rPr lang="en-US" dirty="0">
                <a:latin typeface="Arial" panose="020B0604020202020204" pitchFamily="34" charset="0"/>
                <a:cs typeface="Arial" panose="020B0604020202020204" pitchFamily="34" charset="0"/>
              </a:rPr>
              <a:t>Becomes a recruitment opportunity if TVI’s from around the state can apply to work at the camps</a:t>
            </a:r>
          </a:p>
        </p:txBody>
      </p:sp>
      <p:pic>
        <p:nvPicPr>
          <p:cNvPr id="5" name="Picture 2" descr="Image result for brighter paths foundation summer camp">
            <a:extLst>
              <a:ext uri="{FF2B5EF4-FFF2-40B4-BE49-F238E27FC236}">
                <a16:creationId xmlns:a16="http://schemas.microsoft.com/office/drawing/2014/main" id="{2D588D0C-5A7F-4C5D-ACEB-7E0CB3F30E9C}"/>
              </a:ext>
            </a:extLst>
          </p:cNvPr>
          <p:cNvPicPr>
            <a:picLocks noGrp="1" noChangeAspect="1" noChangeArrowheads="1"/>
          </p:cNvPicPr>
          <p:nvPr>
            <p:ph idx="13"/>
          </p:nvPr>
        </p:nvPicPr>
        <p:blipFill>
          <a:blip r:embed="rId3">
            <a:extLst>
              <a:ext uri="{28A0092B-C50C-407E-A947-70E740481C1C}">
                <a14:useLocalDpi xmlns:a14="http://schemas.microsoft.com/office/drawing/2010/main" val="0"/>
              </a:ext>
            </a:extLst>
          </a:blip>
          <a:srcRect/>
          <a:stretch>
            <a:fillRect/>
          </a:stretch>
        </p:blipFill>
        <p:spPr bwMode="auto">
          <a:xfrm>
            <a:off x="6928572" y="1829991"/>
            <a:ext cx="4949103" cy="3711827"/>
          </a:xfrm>
          <a:prstGeom prst="rect">
            <a:avLst/>
          </a:prstGeom>
          <a:noFill/>
          <a:scene3d>
            <a:camera prst="orthographicFront"/>
            <a:lightRig rig="threePt" dir="t"/>
          </a:scene3d>
          <a:sp3d>
            <a:bevelT w="139700" h="139700" prst="divo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073791"/>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4" name="click.wav"/>
          </p:stSnd>
        </p:sndAc>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Recruiting Outside the Vision Field</a:t>
            </a:r>
          </a:p>
        </p:txBody>
      </p:sp>
      <p:sp>
        <p:nvSpPr>
          <p:cNvPr id="4" name="Content Placeholder 3"/>
          <p:cNvSpPr>
            <a:spLocks noGrp="1"/>
          </p:cNvSpPr>
          <p:nvPr>
            <p:ph idx="1"/>
          </p:nvPr>
        </p:nvSpPr>
        <p:spPr>
          <a:xfrm>
            <a:off x="433820" y="1594081"/>
            <a:ext cx="7740362" cy="4726332"/>
          </a:xfrm>
        </p:spPr>
        <p:txBody>
          <a:bodyPr>
            <a:noAutofit/>
          </a:bodyPr>
          <a:lstStyle/>
          <a:p>
            <a:pPr marL="914400" lvl="1" indent="-452438">
              <a:lnSpc>
                <a:spcPct val="150000"/>
              </a:lnSpc>
              <a:spcBef>
                <a:spcPts val="600"/>
              </a:spcBef>
              <a:spcAft>
                <a:spcPts val="600"/>
              </a:spcAft>
              <a:buFont typeface="Wingdings" panose="05000000000000000000" pitchFamily="2" charset="2"/>
              <a:buChar char="q"/>
            </a:pPr>
            <a:r>
              <a:rPr lang="en-US" sz="2400" dirty="0">
                <a:latin typeface="Arial" panose="020B0604020202020204" pitchFamily="34" charset="0"/>
                <a:cs typeface="Arial" panose="020B0604020202020204" pitchFamily="34" charset="0"/>
              </a:rPr>
              <a:t>Special Ed. Classrooms in Public Schools</a:t>
            </a:r>
          </a:p>
          <a:p>
            <a:pPr marL="914400" lvl="1" indent="-452438">
              <a:lnSpc>
                <a:spcPct val="150000"/>
              </a:lnSpc>
              <a:spcBef>
                <a:spcPts val="600"/>
              </a:spcBef>
              <a:spcAft>
                <a:spcPts val="600"/>
              </a:spcAft>
              <a:buFont typeface="Wingdings" panose="05000000000000000000" pitchFamily="2" charset="2"/>
              <a:buChar char="q"/>
            </a:pPr>
            <a:r>
              <a:rPr lang="en-US" sz="2400" dirty="0">
                <a:latin typeface="Arial" panose="020B0604020202020204" pitchFamily="34" charset="0"/>
                <a:cs typeface="Arial" panose="020B0604020202020204" pitchFamily="34" charset="0"/>
              </a:rPr>
              <a:t>Non-Profit Organizations</a:t>
            </a:r>
          </a:p>
          <a:p>
            <a:pPr marL="914400" lvl="1" indent="-452438">
              <a:lnSpc>
                <a:spcPct val="150000"/>
              </a:lnSpc>
              <a:spcBef>
                <a:spcPts val="600"/>
              </a:spcBef>
              <a:spcAft>
                <a:spcPts val="600"/>
              </a:spcAft>
              <a:buFont typeface="Wingdings" panose="05000000000000000000" pitchFamily="2" charset="2"/>
              <a:buChar char="q"/>
            </a:pPr>
            <a:r>
              <a:rPr lang="en-US" sz="2400" dirty="0">
                <a:latin typeface="Arial" panose="020B0604020202020204" pitchFamily="34" charset="0"/>
                <a:cs typeface="Arial" panose="020B0604020202020204" pitchFamily="34" charset="0"/>
              </a:rPr>
              <a:t>Department of Human Services</a:t>
            </a:r>
          </a:p>
          <a:p>
            <a:pPr marL="914400" lvl="1" indent="-452438">
              <a:lnSpc>
                <a:spcPct val="150000"/>
              </a:lnSpc>
              <a:spcBef>
                <a:spcPts val="600"/>
              </a:spcBef>
              <a:spcAft>
                <a:spcPts val="600"/>
              </a:spcAft>
              <a:buFont typeface="Wingdings" panose="05000000000000000000" pitchFamily="2" charset="2"/>
              <a:buChar char="q"/>
            </a:pPr>
            <a:r>
              <a:rPr lang="en-US" sz="2400" dirty="0">
                <a:latin typeface="Arial" panose="020B0604020202020204" pitchFamily="34" charset="0"/>
                <a:cs typeface="Arial" panose="020B0604020202020204" pitchFamily="34" charset="0"/>
              </a:rPr>
              <a:t>Early Intervention Programs</a:t>
            </a:r>
          </a:p>
          <a:p>
            <a:pPr marL="914400" lvl="1" indent="-452438">
              <a:lnSpc>
                <a:spcPct val="150000"/>
              </a:lnSpc>
              <a:spcBef>
                <a:spcPts val="600"/>
              </a:spcBef>
              <a:spcAft>
                <a:spcPts val="600"/>
              </a:spcAft>
              <a:buFont typeface="Wingdings" panose="05000000000000000000" pitchFamily="2" charset="2"/>
              <a:buChar char="q"/>
            </a:pPr>
            <a:r>
              <a:rPr lang="en-US" sz="2400" dirty="0">
                <a:latin typeface="Arial" panose="020B0604020202020204" pitchFamily="34" charset="0"/>
                <a:cs typeface="Arial" panose="020B0604020202020204" pitchFamily="34" charset="0"/>
              </a:rPr>
              <a:t>Gen. Ed. Teachers interested in vision field</a:t>
            </a:r>
          </a:p>
        </p:txBody>
      </p:sp>
      <p:pic>
        <p:nvPicPr>
          <p:cNvPr id="5" name="Content Placeholder 13" descr="A picture of a teacher holding a guitar for a student in an adapted swing. The picture is blurred with artistic effects to obscure their identities.">
            <a:extLst>
              <a:ext uri="{FF2B5EF4-FFF2-40B4-BE49-F238E27FC236}">
                <a16:creationId xmlns:a16="http://schemas.microsoft.com/office/drawing/2014/main" id="{624F165D-E7D3-4199-8775-CA1F87EA52A3}"/>
              </a:ext>
            </a:extLst>
          </p:cNvPr>
          <p:cNvPicPr>
            <a:picLocks noGrp="1" noChangeAspect="1"/>
          </p:cNvPicPr>
          <p:nvPr>
            <p:ph idx="13"/>
          </p:nvPr>
        </p:nvPicPr>
        <p:blipFill>
          <a:blip r:embed="rId3">
            <a:extLst>
              <a:ext uri="{28A0092B-C50C-407E-A947-70E740481C1C}">
                <a14:useLocalDpi xmlns:a14="http://schemas.microsoft.com/office/drawing/2010/main" val="0"/>
              </a:ext>
            </a:extLst>
          </a:blip>
          <a:stretch>
            <a:fillRect/>
          </a:stretch>
        </p:blipFill>
        <p:spPr>
          <a:xfrm>
            <a:off x="8448349" y="1618133"/>
            <a:ext cx="3222720" cy="4702280"/>
          </a:xfrm>
          <a:scene3d>
            <a:camera prst="orthographicFront"/>
            <a:lightRig rig="threePt" dir="t"/>
          </a:scene3d>
          <a:sp3d>
            <a:bevelT w="139700" h="139700" prst="divot"/>
          </a:sp3d>
        </p:spPr>
      </p:pic>
    </p:spTree>
    <p:extLst>
      <p:ext uri="{BB962C8B-B14F-4D97-AF65-F5344CB8AC3E}">
        <p14:creationId xmlns:p14="http://schemas.microsoft.com/office/powerpoint/2010/main" val="3488553854"/>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4" name="click.wav"/>
          </p:stSnd>
        </p:sndAc>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Consider Lateral Entry</a:t>
            </a:r>
          </a:p>
        </p:txBody>
      </p:sp>
      <p:sp>
        <p:nvSpPr>
          <p:cNvPr id="4" name="Content Placeholder 3"/>
          <p:cNvSpPr>
            <a:spLocks noGrp="1"/>
          </p:cNvSpPr>
          <p:nvPr>
            <p:ph idx="1"/>
          </p:nvPr>
        </p:nvSpPr>
        <p:spPr>
          <a:xfrm>
            <a:off x="269228" y="1630018"/>
            <a:ext cx="7045972" cy="4726332"/>
          </a:xfrm>
        </p:spPr>
        <p:txBody>
          <a:bodyPr>
            <a:noAutofit/>
          </a:bodyPr>
          <a:lstStyle/>
          <a:p>
            <a:pPr marL="684213" indent="-454025">
              <a:lnSpc>
                <a:spcPct val="150000"/>
              </a:lnSpc>
              <a:spcBef>
                <a:spcPts val="600"/>
              </a:spcBef>
              <a:spcAft>
                <a:spcPts val="600"/>
              </a:spcAft>
              <a:buFont typeface="Wingdings" panose="05000000000000000000" pitchFamily="2" charset="2"/>
              <a:buChar char="q"/>
            </a:pPr>
            <a:r>
              <a:rPr lang="en-US" dirty="0">
                <a:latin typeface="Arial" panose="020B0604020202020204" pitchFamily="34" charset="0"/>
                <a:cs typeface="Arial" panose="020B0604020202020204" pitchFamily="34" charset="0"/>
              </a:rPr>
              <a:t>Partner with university programs to offer remote or satellite classrooms</a:t>
            </a:r>
          </a:p>
          <a:p>
            <a:pPr marL="684213" lvl="1" indent="-454025">
              <a:lnSpc>
                <a:spcPct val="150000"/>
              </a:lnSpc>
              <a:spcBef>
                <a:spcPts val="600"/>
              </a:spcBef>
              <a:spcAft>
                <a:spcPts val="600"/>
              </a:spcAft>
              <a:buFont typeface="Wingdings" panose="05000000000000000000" pitchFamily="2" charset="2"/>
              <a:buChar char="q"/>
            </a:pPr>
            <a:r>
              <a:rPr lang="en-US" sz="2400" dirty="0">
                <a:latin typeface="Arial" panose="020B0604020202020204" pitchFamily="34" charset="0"/>
                <a:cs typeface="Arial" panose="020B0604020202020204" pitchFamily="34" charset="0"/>
              </a:rPr>
              <a:t>Offer tuition reimbursement for successfully complete courses.</a:t>
            </a:r>
          </a:p>
          <a:p>
            <a:pPr marL="684213" lvl="1" indent="-454025">
              <a:lnSpc>
                <a:spcPct val="150000"/>
              </a:lnSpc>
              <a:spcBef>
                <a:spcPts val="600"/>
              </a:spcBef>
              <a:spcAft>
                <a:spcPts val="600"/>
              </a:spcAft>
              <a:buFont typeface="Wingdings" panose="05000000000000000000" pitchFamily="2" charset="2"/>
              <a:buChar char="q"/>
            </a:pPr>
            <a:r>
              <a:rPr lang="en-US" sz="2400" dirty="0">
                <a:latin typeface="Arial" panose="020B0604020202020204" pitchFamily="34" charset="0"/>
                <a:cs typeface="Arial" panose="020B0604020202020204" pitchFamily="34" charset="0"/>
              </a:rPr>
              <a:t>Access to learning library to research and learn.</a:t>
            </a:r>
          </a:p>
          <a:p>
            <a:pPr marL="684213" indent="-454025">
              <a:lnSpc>
                <a:spcPct val="150000"/>
              </a:lnSpc>
              <a:spcBef>
                <a:spcPts val="600"/>
              </a:spcBef>
              <a:spcAft>
                <a:spcPts val="600"/>
              </a:spcAft>
              <a:buFont typeface="Wingdings" panose="05000000000000000000" pitchFamily="2" charset="2"/>
              <a:buChar char="q"/>
            </a:pPr>
            <a:r>
              <a:rPr lang="en-US" dirty="0">
                <a:latin typeface="Arial" panose="020B0604020202020204" pitchFamily="34" charset="0"/>
                <a:cs typeface="Arial" panose="020B0604020202020204" pitchFamily="34" charset="0"/>
              </a:rPr>
              <a:t>Co-Teaching Opportunities </a:t>
            </a:r>
          </a:p>
        </p:txBody>
      </p:sp>
      <p:pic>
        <p:nvPicPr>
          <p:cNvPr id="6" name="Content Placeholder 8" descr="A collage of logos of Universities offering VI Programs including Vanderbilt, Univ. of Pittsburgh, Ohio State, Florida State, George Mason, North Carolina Central Univ. and Texas Tech.">
            <a:extLst>
              <a:ext uri="{FF2B5EF4-FFF2-40B4-BE49-F238E27FC236}">
                <a16:creationId xmlns:a16="http://schemas.microsoft.com/office/drawing/2014/main" id="{BE478B17-77F6-4AE5-B298-882AEDCBEDD5}"/>
              </a:ext>
            </a:extLst>
          </p:cNvPr>
          <p:cNvPicPr>
            <a:picLocks noGrp="1" noChangeAspect="1"/>
          </p:cNvPicPr>
          <p:nvPr>
            <p:ph idx="13"/>
          </p:nvPr>
        </p:nvPicPr>
        <p:blipFill>
          <a:blip r:embed="rId3">
            <a:extLst>
              <a:ext uri="{28A0092B-C50C-407E-A947-70E740481C1C}">
                <a14:useLocalDpi xmlns:a14="http://schemas.microsoft.com/office/drawing/2010/main" val="0"/>
              </a:ext>
            </a:extLst>
          </a:blip>
          <a:stretch>
            <a:fillRect/>
          </a:stretch>
        </p:blipFill>
        <p:spPr>
          <a:xfrm>
            <a:off x="7633855" y="2493457"/>
            <a:ext cx="4243820" cy="2812798"/>
          </a:xfrm>
          <a:scene3d>
            <a:camera prst="orthographicFront"/>
            <a:lightRig rig="threePt" dir="t"/>
          </a:scene3d>
          <a:sp3d>
            <a:bevelT w="139700" h="139700" prst="divot"/>
          </a:sp3d>
        </p:spPr>
      </p:pic>
    </p:spTree>
    <p:extLst>
      <p:ext uri="{BB962C8B-B14F-4D97-AF65-F5344CB8AC3E}">
        <p14:creationId xmlns:p14="http://schemas.microsoft.com/office/powerpoint/2010/main" val="883660148"/>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4" name="click.wav"/>
          </p:stSnd>
        </p:sndAc>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Discerning High Quality Professionals</a:t>
            </a:r>
          </a:p>
        </p:txBody>
      </p:sp>
      <p:sp>
        <p:nvSpPr>
          <p:cNvPr id="6" name="Subtitle 5"/>
          <p:cNvSpPr>
            <a:spLocks noGrp="1"/>
          </p:cNvSpPr>
          <p:nvPr>
            <p:ph type="subTitle" idx="1"/>
          </p:nvPr>
        </p:nvSpPr>
        <p:spPr/>
        <p:txBody>
          <a:bodyPr>
            <a:normAutofit/>
          </a:bodyPr>
          <a:lstStyle/>
          <a:p>
            <a:pPr>
              <a:lnSpc>
                <a:spcPct val="150000"/>
              </a:lnSpc>
            </a:pPr>
            <a:r>
              <a:rPr lang="en-US" sz="2400" dirty="0">
                <a:latin typeface="Arial" panose="020B0604020202020204" pitchFamily="34" charset="0"/>
                <a:cs typeface="Arial" panose="020B0604020202020204" pitchFamily="34" charset="0"/>
              </a:rPr>
              <a:t>Knowledge and experience are important but they are just one aspect of discerning a high quality professional.</a:t>
            </a:r>
          </a:p>
        </p:txBody>
      </p:sp>
    </p:spTree>
    <p:extLst>
      <p:ext uri="{BB962C8B-B14F-4D97-AF65-F5344CB8AC3E}">
        <p14:creationId xmlns:p14="http://schemas.microsoft.com/office/powerpoint/2010/main" val="1727845479"/>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3" name="click.wav"/>
          </p:stSnd>
        </p:sndAc>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Observe Interactions</a:t>
            </a:r>
          </a:p>
        </p:txBody>
      </p:sp>
      <p:sp>
        <p:nvSpPr>
          <p:cNvPr id="4" name="Content Placeholder 3"/>
          <p:cNvSpPr>
            <a:spLocks noGrp="1"/>
          </p:cNvSpPr>
          <p:nvPr>
            <p:ph idx="1"/>
          </p:nvPr>
        </p:nvSpPr>
        <p:spPr>
          <a:xfrm>
            <a:off x="587883" y="1630018"/>
            <a:ext cx="4686230" cy="4726332"/>
          </a:xfrm>
        </p:spPr>
        <p:txBody>
          <a:bodyPr>
            <a:normAutofit/>
          </a:bodyPr>
          <a:lstStyle/>
          <a:p>
            <a:pPr marL="974725" lvl="3" indent="-463550">
              <a:lnSpc>
                <a:spcPct val="12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In many environments </a:t>
            </a:r>
          </a:p>
          <a:p>
            <a:pPr marL="1660525" lvl="4" indent="-463550">
              <a:lnSpc>
                <a:spcPct val="12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Hallways</a:t>
            </a:r>
          </a:p>
          <a:p>
            <a:pPr marL="1660525" lvl="4" indent="-463550">
              <a:lnSpc>
                <a:spcPct val="12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Classrooms</a:t>
            </a:r>
          </a:p>
          <a:p>
            <a:pPr marL="1660525" lvl="4" indent="-463550">
              <a:lnSpc>
                <a:spcPct val="12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Office</a:t>
            </a:r>
          </a:p>
          <a:p>
            <a:pPr marL="1660525" lvl="4" indent="-463550">
              <a:lnSpc>
                <a:spcPct val="12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Other?</a:t>
            </a:r>
          </a:p>
          <a:p>
            <a:pPr marL="974725" lvl="3" indent="-463550">
              <a:lnSpc>
                <a:spcPct val="12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With administrators</a:t>
            </a:r>
          </a:p>
          <a:p>
            <a:pPr marL="974725" lvl="3" indent="-463550">
              <a:lnSpc>
                <a:spcPct val="12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With students</a:t>
            </a:r>
          </a:p>
          <a:p>
            <a:pPr marL="974725" lvl="3" indent="-463550">
              <a:lnSpc>
                <a:spcPct val="12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With assistants</a:t>
            </a:r>
          </a:p>
          <a:p>
            <a:pPr marL="974725" lvl="3" indent="-463550">
              <a:lnSpc>
                <a:spcPct val="12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With team members</a:t>
            </a:r>
          </a:p>
        </p:txBody>
      </p:sp>
      <p:pic>
        <p:nvPicPr>
          <p:cNvPr id="5" name="Picture 2" descr="Image result for observe someone">
            <a:extLst>
              <a:ext uri="{FF2B5EF4-FFF2-40B4-BE49-F238E27FC236}">
                <a16:creationId xmlns:a16="http://schemas.microsoft.com/office/drawing/2014/main" id="{1D348913-B9BC-4305-B1C4-1D298F0DF00D}"/>
              </a:ext>
            </a:extLst>
          </p:cNvPr>
          <p:cNvPicPr>
            <a:picLocks noGrp="1" noChangeAspect="1" noChangeArrowheads="1"/>
          </p:cNvPicPr>
          <p:nvPr>
            <p:ph idx="13"/>
          </p:nvPr>
        </p:nvPicPr>
        <p:blipFill rotWithShape="1">
          <a:blip r:embed="rId3">
            <a:extLst>
              <a:ext uri="{28A0092B-C50C-407E-A947-70E740481C1C}">
                <a14:useLocalDpi xmlns:a14="http://schemas.microsoft.com/office/drawing/2010/main" val="0"/>
              </a:ext>
            </a:extLst>
          </a:blip>
          <a:srcRect l="14762"/>
          <a:stretch/>
        </p:blipFill>
        <p:spPr bwMode="auto">
          <a:xfrm>
            <a:off x="5525558" y="1630363"/>
            <a:ext cx="6047847" cy="4725987"/>
          </a:xfrm>
          <a:prstGeom prst="rect">
            <a:avLst/>
          </a:prstGeom>
          <a:noFill/>
          <a:scene3d>
            <a:camera prst="orthographicFront"/>
            <a:lightRig rig="threePt" dir="t"/>
          </a:scene3d>
          <a:sp3d>
            <a:bevelT w="139700" h="139700" prst="divo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376413"/>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4" name="click.wav"/>
          </p:stSnd>
        </p:sndAc>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Characteristics of a Professional</a:t>
            </a:r>
          </a:p>
        </p:txBody>
      </p:sp>
      <p:sp>
        <p:nvSpPr>
          <p:cNvPr id="4" name="Content Placeholder 3"/>
          <p:cNvSpPr>
            <a:spLocks noGrp="1"/>
          </p:cNvSpPr>
          <p:nvPr>
            <p:ph idx="1"/>
          </p:nvPr>
        </p:nvSpPr>
        <p:spPr>
          <a:xfrm>
            <a:off x="269229" y="1630018"/>
            <a:ext cx="2949459" cy="4726332"/>
          </a:xfrm>
        </p:spPr>
        <p:txBody>
          <a:bodyPr/>
          <a:lstStyle/>
          <a:p>
            <a:pPr marL="0" indent="0" algn="ctr">
              <a:lnSpc>
                <a:spcPct val="150000"/>
              </a:lnSpc>
              <a:buNone/>
            </a:pPr>
            <a:r>
              <a:rPr lang="en-US" dirty="0">
                <a:latin typeface="Arial" panose="020B0604020202020204" pitchFamily="34" charset="0"/>
                <a:cs typeface="Arial" panose="020B0604020202020204" pitchFamily="34" charset="0"/>
              </a:rPr>
              <a:t>The Five Dysfunctions of a Team by Patrick Lencioni identify the following characteristics of a professional</a:t>
            </a:r>
          </a:p>
        </p:txBody>
      </p:sp>
      <p:graphicFrame>
        <p:nvGraphicFramePr>
          <p:cNvPr id="5" name="Content Placeholder 12" descr="Three vertical boxes with three areas, &quot;humble, hungry, and smart&quot;. An arrow to the right from each box stating characteristics of that word." title="Characteristics of a Professional">
            <a:extLst>
              <a:ext uri="{FF2B5EF4-FFF2-40B4-BE49-F238E27FC236}">
                <a16:creationId xmlns:a16="http://schemas.microsoft.com/office/drawing/2014/main" id="{8328F011-1F62-446F-8DCE-6CC9FF1FF5D9}"/>
              </a:ext>
            </a:extLst>
          </p:cNvPr>
          <p:cNvGraphicFramePr>
            <a:graphicFrameLocks noGrp="1"/>
          </p:cNvGraphicFramePr>
          <p:nvPr>
            <p:ph idx="13"/>
            <p:extLst>
              <p:ext uri="{D42A27DB-BD31-4B8C-83A1-F6EECF244321}">
                <p14:modId xmlns:p14="http://schemas.microsoft.com/office/powerpoint/2010/main" val="1900933817"/>
              </p:ext>
            </p:extLst>
          </p:nvPr>
        </p:nvGraphicFramePr>
        <p:xfrm>
          <a:off x="3566160" y="1469226"/>
          <a:ext cx="8311515" cy="48871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1209727"/>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8" name="click.wav"/>
          </p:stSnd>
        </p:sndAc>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Work Samples</a:t>
            </a:r>
          </a:p>
        </p:txBody>
      </p:sp>
      <p:sp>
        <p:nvSpPr>
          <p:cNvPr id="4" name="Content Placeholder 3"/>
          <p:cNvSpPr>
            <a:spLocks noGrp="1"/>
          </p:cNvSpPr>
          <p:nvPr>
            <p:ph idx="1"/>
          </p:nvPr>
        </p:nvSpPr>
        <p:spPr>
          <a:xfrm>
            <a:off x="269227" y="1630018"/>
            <a:ext cx="7184517" cy="4726332"/>
          </a:xfrm>
        </p:spPr>
        <p:txBody>
          <a:bodyPr>
            <a:noAutofit/>
          </a:bodyPr>
          <a:lstStyle/>
          <a:p>
            <a:pPr marL="393700" lvl="2" indent="-350838">
              <a:lnSpc>
                <a:spcPct val="150000"/>
              </a:lnSpc>
              <a:spcBef>
                <a:spcPts val="0"/>
              </a:spcBef>
              <a:buFont typeface="Wingdings" panose="05000000000000000000" pitchFamily="2" charset="2"/>
              <a:buChar char="q"/>
            </a:pPr>
            <a:r>
              <a:rPr lang="en-US" sz="2400" dirty="0">
                <a:latin typeface="Arial" panose="020B0604020202020204" pitchFamily="34" charset="0"/>
                <a:cs typeface="Arial" panose="020B0604020202020204" pitchFamily="34" charset="0"/>
              </a:rPr>
              <a:t>Request sample FVE/LMA reports written for: </a:t>
            </a:r>
          </a:p>
          <a:p>
            <a:pPr marL="803275" lvl="3" indent="-350838">
              <a:lnSpc>
                <a:spcPct val="150000"/>
              </a:lnSpc>
              <a:spcBef>
                <a:spcPts val="0"/>
              </a:spcBef>
            </a:pPr>
            <a:r>
              <a:rPr lang="en-US" sz="2400" dirty="0">
                <a:latin typeface="Arial" panose="020B0604020202020204" pitchFamily="34" charset="0"/>
                <a:cs typeface="Arial" panose="020B0604020202020204" pitchFamily="34" charset="0"/>
              </a:rPr>
              <a:t>academic &amp; M.D. student, </a:t>
            </a:r>
          </a:p>
          <a:p>
            <a:pPr marL="803275" lvl="3" indent="-350838">
              <a:lnSpc>
                <a:spcPct val="150000"/>
              </a:lnSpc>
              <a:spcBef>
                <a:spcPts val="0"/>
              </a:spcBef>
            </a:pPr>
            <a:r>
              <a:rPr lang="en-US" sz="2400" dirty="0">
                <a:latin typeface="Arial" panose="020B0604020202020204" pitchFamily="34" charset="0"/>
                <a:cs typeface="Arial" panose="020B0604020202020204" pitchFamily="34" charset="0"/>
              </a:rPr>
              <a:t>Various ages.</a:t>
            </a:r>
          </a:p>
          <a:p>
            <a:pPr marL="393700" lvl="2" indent="-350838">
              <a:lnSpc>
                <a:spcPct val="150000"/>
              </a:lnSpc>
              <a:spcBef>
                <a:spcPts val="0"/>
              </a:spcBef>
              <a:buFont typeface="Wingdings" panose="05000000000000000000" pitchFamily="2" charset="2"/>
              <a:buChar char="q"/>
            </a:pPr>
            <a:r>
              <a:rPr lang="en-US" sz="2400" dirty="0">
                <a:latin typeface="Arial" panose="020B0604020202020204" pitchFamily="34" charset="0"/>
                <a:cs typeface="Arial" panose="020B0604020202020204" pitchFamily="34" charset="0"/>
              </a:rPr>
              <a:t>Written or verbal </a:t>
            </a:r>
            <a:r>
              <a:rPr lang="en-US" sz="2400" dirty="0"/>
              <a:t>Low vision &amp; minimal or no vision, </a:t>
            </a:r>
          </a:p>
          <a:p>
            <a:pPr marL="393700" lvl="2" indent="-350838">
              <a:lnSpc>
                <a:spcPct val="150000"/>
              </a:lnSpc>
              <a:spcBef>
                <a:spcPts val="0"/>
              </a:spcBef>
              <a:buFont typeface="Wingdings" panose="05000000000000000000" pitchFamily="2" charset="2"/>
              <a:buChar char="q"/>
            </a:pPr>
            <a:r>
              <a:rPr lang="en-US" sz="2400">
                <a:latin typeface="Arial" panose="020B0604020202020204" pitchFamily="34" charset="0"/>
                <a:cs typeface="Arial" panose="020B0604020202020204" pitchFamily="34" charset="0"/>
              </a:rPr>
              <a:t>description </a:t>
            </a:r>
            <a:r>
              <a:rPr lang="en-US" sz="2400" dirty="0">
                <a:latin typeface="Arial" panose="020B0604020202020204" pitchFamily="34" charset="0"/>
                <a:cs typeface="Arial" panose="020B0604020202020204" pitchFamily="34" charset="0"/>
              </a:rPr>
              <a:t>of activities, lessons, instructional strategies</a:t>
            </a:r>
          </a:p>
          <a:p>
            <a:pPr marL="803275" lvl="3" indent="-350838">
              <a:lnSpc>
                <a:spcPct val="150000"/>
              </a:lnSpc>
              <a:spcBef>
                <a:spcPts val="0"/>
              </a:spcBef>
            </a:pPr>
            <a:r>
              <a:rPr lang="en-US" sz="2400" dirty="0">
                <a:latin typeface="Arial" panose="020B0604020202020204" pitchFamily="34" charset="0"/>
                <a:cs typeface="Arial" panose="020B0604020202020204" pitchFamily="34" charset="0"/>
              </a:rPr>
              <a:t>For academic &amp; M.D. students</a:t>
            </a:r>
          </a:p>
          <a:p>
            <a:pPr marL="803275" lvl="3" indent="-350838">
              <a:lnSpc>
                <a:spcPct val="150000"/>
              </a:lnSpc>
              <a:spcBef>
                <a:spcPts val="0"/>
              </a:spcBef>
            </a:pPr>
            <a:r>
              <a:rPr lang="en-US" sz="2400" dirty="0">
                <a:latin typeface="Arial" panose="020B0604020202020204" pitchFamily="34" charset="0"/>
                <a:cs typeface="Arial" panose="020B0604020202020204" pitchFamily="34" charset="0"/>
              </a:rPr>
              <a:t>For braille readers &amp; dual readers</a:t>
            </a:r>
          </a:p>
        </p:txBody>
      </p:sp>
      <p:pic>
        <p:nvPicPr>
          <p:cNvPr id="5" name="Content Placeholder 8" descr="A picture of a stack of FVE/LMA reports.">
            <a:extLst>
              <a:ext uri="{FF2B5EF4-FFF2-40B4-BE49-F238E27FC236}">
                <a16:creationId xmlns:a16="http://schemas.microsoft.com/office/drawing/2014/main" id="{32790F6E-E0C0-46E5-9E6F-EF0F3D3CBCD3}"/>
              </a:ext>
            </a:extLst>
          </p:cNvPr>
          <p:cNvPicPr>
            <a:picLocks noGrp="1" noChangeAspect="1"/>
          </p:cNvPicPr>
          <p:nvPr>
            <p:ph idx="13"/>
          </p:nvPr>
        </p:nvPicPr>
        <p:blipFill>
          <a:blip r:embed="rId3">
            <a:extLst>
              <a:ext uri="{28A0092B-C50C-407E-A947-70E740481C1C}">
                <a14:useLocalDpi xmlns:a14="http://schemas.microsoft.com/office/drawing/2010/main" val="0"/>
              </a:ext>
            </a:extLst>
          </a:blip>
          <a:stretch>
            <a:fillRect/>
          </a:stretch>
        </p:blipFill>
        <p:spPr>
          <a:xfrm>
            <a:off x="7709197" y="2066544"/>
            <a:ext cx="4106796" cy="3433711"/>
          </a:xfrm>
          <a:scene3d>
            <a:camera prst="orthographicFront"/>
            <a:lightRig rig="threePt" dir="t"/>
          </a:scene3d>
          <a:sp3d>
            <a:bevelT w="139700" h="139700" prst="divot"/>
          </a:sp3d>
        </p:spPr>
      </p:pic>
    </p:spTree>
    <p:extLst>
      <p:ext uri="{BB962C8B-B14F-4D97-AF65-F5344CB8AC3E}">
        <p14:creationId xmlns:p14="http://schemas.microsoft.com/office/powerpoint/2010/main" val="2906484980"/>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4" name="click.wav"/>
          </p:st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186D10C-7D81-4D48-B61F-A35B63606A74}"/>
              </a:ext>
            </a:extLst>
          </p:cNvPr>
          <p:cNvSpPr>
            <a:spLocks noGrp="1"/>
          </p:cNvSpPr>
          <p:nvPr>
            <p:ph type="ctrTitle"/>
          </p:nvPr>
        </p:nvSpPr>
        <p:spPr/>
        <p:txBody>
          <a:bodyPr>
            <a:normAutofit/>
          </a:bodyPr>
          <a:lstStyle/>
          <a:p>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Today’s Objectives</a:t>
            </a:r>
          </a:p>
        </p:txBody>
      </p:sp>
      <p:sp>
        <p:nvSpPr>
          <p:cNvPr id="9" name="Subtitle 8">
            <a:extLst>
              <a:ext uri="{FF2B5EF4-FFF2-40B4-BE49-F238E27FC236}">
                <a16:creationId xmlns:a16="http://schemas.microsoft.com/office/drawing/2014/main" id="{9D685986-D32D-4EE4-9B76-9032EC955E93}"/>
              </a:ext>
            </a:extLst>
          </p:cNvPr>
          <p:cNvSpPr>
            <a:spLocks noGrp="1"/>
          </p:cNvSpPr>
          <p:nvPr>
            <p:ph type="subTitle" idx="1"/>
          </p:nvPr>
        </p:nvSpPr>
        <p:spPr>
          <a:xfrm>
            <a:off x="6481012" y="1158240"/>
            <a:ext cx="5117430" cy="4480560"/>
          </a:xfrm>
        </p:spPr>
        <p:txBody>
          <a:bodyPr>
            <a:normAutofit/>
          </a:bodyPr>
          <a:lstStyle/>
          <a:p>
            <a:pPr marL="457200" indent="-457200" algn="l">
              <a:lnSpc>
                <a:spcPct val="150000"/>
              </a:lnSpc>
              <a:buFont typeface="+mj-lt"/>
              <a:buAutoNum type="arabicPeriod"/>
            </a:pPr>
            <a:r>
              <a:rPr lang="en-US" sz="2400" dirty="0">
                <a:latin typeface="Arial" panose="020B0604020202020204" pitchFamily="34" charset="0"/>
                <a:cs typeface="Arial" panose="020B0604020202020204" pitchFamily="34" charset="0"/>
              </a:rPr>
              <a:t>Identify the problem(s) in VI recruitment &amp; career growth.</a:t>
            </a:r>
          </a:p>
          <a:p>
            <a:pPr marL="457200" indent="-457200" algn="l">
              <a:lnSpc>
                <a:spcPct val="150000"/>
              </a:lnSpc>
              <a:buFont typeface="+mj-lt"/>
              <a:buAutoNum type="arabicPeriod"/>
            </a:pPr>
            <a:r>
              <a:rPr lang="en-US" sz="2400" dirty="0">
                <a:latin typeface="Arial" panose="020B0604020202020204" pitchFamily="34" charset="0"/>
                <a:cs typeface="Arial" panose="020B0604020202020204" pitchFamily="34" charset="0"/>
              </a:rPr>
              <a:t>Strategies to attract &amp; discern high quality professionals</a:t>
            </a:r>
          </a:p>
          <a:p>
            <a:pPr marL="457200" indent="-457200" algn="l">
              <a:lnSpc>
                <a:spcPct val="150000"/>
              </a:lnSpc>
              <a:buFont typeface="+mj-lt"/>
              <a:buAutoNum type="arabicPeriod"/>
            </a:pPr>
            <a:r>
              <a:rPr lang="en-US" sz="2400" dirty="0">
                <a:latin typeface="Arial" panose="020B0604020202020204" pitchFamily="34" charset="0"/>
                <a:cs typeface="Arial" panose="020B0604020202020204" pitchFamily="34" charset="0"/>
              </a:rPr>
              <a:t>Discuss innovative strategies to actively recruit into vision field &amp; foster career growth.</a:t>
            </a:r>
          </a:p>
        </p:txBody>
      </p:sp>
    </p:spTree>
    <p:extLst>
      <p:ext uri="{BB962C8B-B14F-4D97-AF65-F5344CB8AC3E}">
        <p14:creationId xmlns:p14="http://schemas.microsoft.com/office/powerpoint/2010/main" val="2565190109"/>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3" name="click.wav"/>
          </p:stSnd>
        </p:sndAc>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Strategies for Fostering Career Growth</a:t>
            </a:r>
          </a:p>
        </p:txBody>
      </p:sp>
      <p:sp>
        <p:nvSpPr>
          <p:cNvPr id="6" name="Subtitle 5"/>
          <p:cNvSpPr>
            <a:spLocks noGrp="1"/>
          </p:cNvSpPr>
          <p:nvPr>
            <p:ph type="subTitle" idx="1"/>
          </p:nvPr>
        </p:nvSpPr>
        <p:spPr/>
        <p:txBody>
          <a:bodyPr>
            <a:normAutofit/>
          </a:bodyPr>
          <a:lstStyle/>
          <a:p>
            <a:r>
              <a:rPr lang="en-US" sz="2400" dirty="0">
                <a:latin typeface="Arial" panose="020B0604020202020204" pitchFamily="34" charset="0"/>
                <a:cs typeface="Arial" panose="020B0604020202020204" pitchFamily="34" charset="0"/>
              </a:rPr>
              <a:t>Don’t settle for “warm bodies”</a:t>
            </a:r>
          </a:p>
        </p:txBody>
      </p:sp>
    </p:spTree>
    <p:extLst>
      <p:ext uri="{BB962C8B-B14F-4D97-AF65-F5344CB8AC3E}">
        <p14:creationId xmlns:p14="http://schemas.microsoft.com/office/powerpoint/2010/main" val="389723886"/>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3" name="click.wav"/>
          </p:stSnd>
        </p:sndAc>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Self Evaluation</a:t>
            </a:r>
          </a:p>
        </p:txBody>
      </p:sp>
      <p:sp>
        <p:nvSpPr>
          <p:cNvPr id="4" name="Content Placeholder 3"/>
          <p:cNvSpPr>
            <a:spLocks noGrp="1"/>
          </p:cNvSpPr>
          <p:nvPr>
            <p:ph idx="1"/>
          </p:nvPr>
        </p:nvSpPr>
        <p:spPr>
          <a:xfrm>
            <a:off x="269228" y="1469225"/>
            <a:ext cx="5314153" cy="4887125"/>
          </a:xfrm>
        </p:spPr>
        <p:txBody>
          <a:bodyPr>
            <a:normAutofit/>
          </a:bodyPr>
          <a:lstStyle/>
          <a:p>
            <a:pPr marL="569913" lvl="0" indent="-354013">
              <a:lnSpc>
                <a:spcPct val="150000"/>
              </a:lnSpc>
              <a:buFont typeface="Wingdings" panose="05000000000000000000" pitchFamily="2" charset="2"/>
              <a:buChar char="q"/>
            </a:pPr>
            <a:r>
              <a:rPr lang="en-US" dirty="0">
                <a:latin typeface="Arial" panose="020B0604020202020204" pitchFamily="34" charset="0"/>
                <a:cs typeface="Arial" panose="020B0604020202020204" pitchFamily="34" charset="0"/>
              </a:rPr>
              <a:t>Performance plan using standards specific to visual impairments </a:t>
            </a:r>
          </a:p>
          <a:p>
            <a:pPr marL="569913" lvl="0" indent="-354013">
              <a:lnSpc>
                <a:spcPct val="150000"/>
              </a:lnSpc>
              <a:buFont typeface="Wingdings" panose="05000000000000000000" pitchFamily="2" charset="2"/>
              <a:buChar char="q"/>
            </a:pPr>
            <a:r>
              <a:rPr lang="en-US" dirty="0">
                <a:latin typeface="Arial" panose="020B0604020202020204" pitchFamily="34" charset="0"/>
                <a:cs typeface="Arial" panose="020B0604020202020204" pitchFamily="34" charset="0"/>
              </a:rPr>
              <a:t>Rubrics specify what is expected and what is needed to improve.</a:t>
            </a:r>
          </a:p>
          <a:p>
            <a:pPr marL="569913" lvl="0" indent="-354013">
              <a:lnSpc>
                <a:spcPct val="150000"/>
              </a:lnSpc>
              <a:buFont typeface="Wingdings" panose="05000000000000000000" pitchFamily="2" charset="2"/>
              <a:buChar char="q"/>
            </a:pPr>
            <a:r>
              <a:rPr lang="en-US" dirty="0">
                <a:latin typeface="Arial" panose="020B0604020202020204" pitchFamily="34" charset="0"/>
                <a:cs typeface="Arial" panose="020B0604020202020204" pitchFamily="34" charset="0"/>
              </a:rPr>
              <a:t>Set clear expectations for teachers and address bad attitudes and underperformers</a:t>
            </a:r>
          </a:p>
        </p:txBody>
      </p:sp>
      <p:pic>
        <p:nvPicPr>
          <p:cNvPr id="7" name="Content Placeholder 22" descr="A picture of a Performance Rubric from Teaching Students with Visual Impairments ">
            <a:extLst>
              <a:ext uri="{FF2B5EF4-FFF2-40B4-BE49-F238E27FC236}">
                <a16:creationId xmlns:a16="http://schemas.microsoft.com/office/drawing/2014/main" id="{095468D6-DF39-43DA-808D-F567340B2FB6}"/>
              </a:ext>
            </a:extLst>
          </p:cNvPr>
          <p:cNvPicPr>
            <a:picLocks noGrp="1" noChangeAspect="1"/>
          </p:cNvPicPr>
          <p:nvPr>
            <p:ph idx="13"/>
          </p:nvPr>
        </p:nvPicPr>
        <p:blipFill>
          <a:blip r:embed="rId3" cstate="hqprint">
            <a:extLst>
              <a:ext uri="{28A0092B-C50C-407E-A947-70E740481C1C}">
                <a14:useLocalDpi xmlns:a14="http://schemas.microsoft.com/office/drawing/2010/main" val="0"/>
              </a:ext>
            </a:extLst>
          </a:blip>
          <a:stretch>
            <a:fillRect/>
          </a:stretch>
        </p:blipFill>
        <p:spPr>
          <a:xfrm>
            <a:off x="5858512" y="1630018"/>
            <a:ext cx="3513501" cy="24986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Content Placeholder 23" descr="A picture of a Teacher Performance &amp; Recommendation documentation from Teaching Students with Visual Impairments ">
            <a:extLst>
              <a:ext uri="{FF2B5EF4-FFF2-40B4-BE49-F238E27FC236}">
                <a16:creationId xmlns:a16="http://schemas.microsoft.com/office/drawing/2014/main" id="{12BEF732-4B58-46E0-8DC9-11240B342291}"/>
              </a:ext>
            </a:extLst>
          </p:cNvPr>
          <p:cNvPicPr>
            <a:picLocks noGrp="1" noChangeAspect="1"/>
          </p:cNvPicPr>
          <p:nvPr>
            <p:ph idx="14"/>
          </p:nvPr>
        </p:nvPicPr>
        <p:blipFill>
          <a:blip r:embed="rId4">
            <a:extLst>
              <a:ext uri="{28A0092B-C50C-407E-A947-70E740481C1C}">
                <a14:useLocalDpi xmlns:a14="http://schemas.microsoft.com/office/drawing/2010/main" val="0"/>
              </a:ext>
            </a:extLst>
          </a:blip>
          <a:stretch>
            <a:fillRect/>
          </a:stretch>
        </p:blipFill>
        <p:spPr>
          <a:xfrm>
            <a:off x="8730244" y="2375712"/>
            <a:ext cx="2462011" cy="32215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77942461"/>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5" name="click.wav"/>
          </p:stSnd>
        </p:sndAc>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ctr"/>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Annual Reviews</a:t>
            </a:r>
          </a:p>
        </p:txBody>
      </p:sp>
      <p:sp>
        <p:nvSpPr>
          <p:cNvPr id="7" name="Content Placeholder 6"/>
          <p:cNvSpPr>
            <a:spLocks noGrp="1"/>
          </p:cNvSpPr>
          <p:nvPr>
            <p:ph idx="1"/>
          </p:nvPr>
        </p:nvSpPr>
        <p:spPr>
          <a:xfrm>
            <a:off x="269228" y="1630018"/>
            <a:ext cx="7239936" cy="4726332"/>
          </a:xfrm>
        </p:spPr>
        <p:txBody>
          <a:bodyPr>
            <a:noAutofit/>
          </a:bodyPr>
          <a:lstStyle/>
          <a:p>
            <a:pPr marL="284163" indent="0">
              <a:lnSpc>
                <a:spcPct val="100000"/>
              </a:lnSpc>
              <a:buNone/>
            </a:pPr>
            <a:r>
              <a:rPr lang="en-US" dirty="0">
                <a:latin typeface="Arial" panose="020B0604020202020204" pitchFamily="34" charset="0"/>
                <a:cs typeface="Arial" panose="020B0604020202020204" pitchFamily="34" charset="0"/>
              </a:rPr>
              <a:t>Provide Feedback that is:</a:t>
            </a:r>
          </a:p>
          <a:p>
            <a:pPr marL="1198563" lvl="1" indent="-457200">
              <a:lnSpc>
                <a:spcPct val="10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Encouraging</a:t>
            </a:r>
          </a:p>
          <a:p>
            <a:pPr marL="1198563" lvl="1" indent="-457200">
              <a:lnSpc>
                <a:spcPct val="10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Immediate </a:t>
            </a:r>
          </a:p>
          <a:p>
            <a:pPr marL="1198563" lvl="1" indent="-457200">
              <a:lnSpc>
                <a:spcPct val="10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Honest</a:t>
            </a:r>
          </a:p>
          <a:p>
            <a:pPr marL="1198563" lvl="1" indent="-457200">
              <a:lnSpc>
                <a:spcPct val="10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Insightful</a:t>
            </a:r>
          </a:p>
          <a:p>
            <a:pPr marL="1198563" lvl="1" indent="-457200">
              <a:lnSpc>
                <a:spcPct val="10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Individualized  </a:t>
            </a:r>
          </a:p>
          <a:p>
            <a:pPr marL="1198563" lvl="1" indent="-457200">
              <a:lnSpc>
                <a:spcPct val="10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Specific </a:t>
            </a:r>
          </a:p>
          <a:p>
            <a:pPr marL="284163" lvl="1" indent="0">
              <a:lnSpc>
                <a:spcPct val="100000"/>
              </a:lnSpc>
              <a:buNone/>
            </a:pPr>
            <a:r>
              <a:rPr lang="en-US" sz="2400" dirty="0">
                <a:latin typeface="Arial" panose="020B0604020202020204" pitchFamily="34" charset="0"/>
                <a:cs typeface="Arial" panose="020B0604020202020204" pitchFamily="34" charset="0"/>
              </a:rPr>
              <a:t>*This will encourage TVI’s to produce better results OR provide documentation for corrective action</a:t>
            </a:r>
          </a:p>
        </p:txBody>
      </p:sp>
      <p:pic>
        <p:nvPicPr>
          <p:cNvPr id="9" name="Picture 2" descr="Image result for interview">
            <a:extLst>
              <a:ext uri="{FF2B5EF4-FFF2-40B4-BE49-F238E27FC236}">
                <a16:creationId xmlns:a16="http://schemas.microsoft.com/office/drawing/2014/main" id="{2C1635B3-3DC6-4AAF-A911-5021059356F7}"/>
              </a:ext>
            </a:extLst>
          </p:cNvPr>
          <p:cNvPicPr>
            <a:picLocks noGrp="1" noChangeAspect="1" noChangeArrowheads="1"/>
          </p:cNvPicPr>
          <p:nvPr>
            <p:ph idx="13"/>
          </p:nvPr>
        </p:nvPicPr>
        <p:blipFill rotWithShape="1">
          <a:blip r:embed="rId3">
            <a:extLst>
              <a:ext uri="{28A0092B-C50C-407E-A947-70E740481C1C}">
                <a14:useLocalDpi xmlns:a14="http://schemas.microsoft.com/office/drawing/2010/main" val="0"/>
              </a:ext>
            </a:extLst>
          </a:blip>
          <a:srcRect l="1146" r="15168"/>
          <a:stretch/>
        </p:blipFill>
        <p:spPr bwMode="auto">
          <a:xfrm>
            <a:off x="7901195" y="1955237"/>
            <a:ext cx="3976480" cy="3170945"/>
          </a:xfrm>
          <a:prstGeom prst="rect">
            <a:avLst/>
          </a:prstGeom>
          <a:noFill/>
          <a:scene3d>
            <a:camera prst="orthographicFront"/>
            <a:lightRig rig="threePt" dir="t"/>
          </a:scene3d>
          <a:sp3d>
            <a:bevelT w="139700" h="139700" prst="divo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3674"/>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4" name="click.wav"/>
          </p:stSnd>
        </p:sndAc>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Support for New TVI’s</a:t>
            </a:r>
          </a:p>
        </p:txBody>
      </p:sp>
      <p:sp>
        <p:nvSpPr>
          <p:cNvPr id="4" name="Content Placeholder 3"/>
          <p:cNvSpPr>
            <a:spLocks noGrp="1"/>
          </p:cNvSpPr>
          <p:nvPr>
            <p:ph idx="1"/>
          </p:nvPr>
        </p:nvSpPr>
        <p:spPr>
          <a:xfrm>
            <a:off x="269227" y="1630018"/>
            <a:ext cx="6921281" cy="4726332"/>
          </a:xfrm>
        </p:spPr>
        <p:txBody>
          <a:bodyPr>
            <a:noAutofit/>
          </a:bodyPr>
          <a:lstStyle/>
          <a:p>
            <a:pPr marL="511175" indent="-347663">
              <a:lnSpc>
                <a:spcPct val="150000"/>
              </a:lnSpc>
              <a:buFont typeface="Wingdings" panose="05000000000000000000" pitchFamily="2" charset="2"/>
              <a:buChar char="q"/>
            </a:pPr>
            <a:r>
              <a:rPr lang="en-US" dirty="0">
                <a:latin typeface="Arial" panose="020B0604020202020204" pitchFamily="34" charset="0"/>
                <a:cs typeface="Arial" panose="020B0604020202020204" pitchFamily="34" charset="0"/>
              </a:rPr>
              <a:t>Offer Mentoring, collaboration &amp; modeling</a:t>
            </a:r>
          </a:p>
          <a:p>
            <a:pPr marL="511175" indent="-347663">
              <a:lnSpc>
                <a:spcPct val="150000"/>
              </a:lnSpc>
              <a:buFont typeface="Wingdings" panose="05000000000000000000" pitchFamily="2" charset="2"/>
              <a:buChar char="q"/>
            </a:pPr>
            <a:r>
              <a:rPr lang="en-US" dirty="0">
                <a:latin typeface="Arial" panose="020B0604020202020204" pitchFamily="34" charset="0"/>
                <a:cs typeface="Arial" panose="020B0604020202020204" pitchFamily="34" charset="0"/>
              </a:rPr>
              <a:t>Offer incentives to mentors (e.g. money, access to coursework to see latest trends, continuing education credits)</a:t>
            </a:r>
          </a:p>
          <a:p>
            <a:pPr marL="511175" indent="-347663">
              <a:lnSpc>
                <a:spcPct val="150000"/>
              </a:lnSpc>
              <a:buFont typeface="Wingdings" panose="05000000000000000000" pitchFamily="2" charset="2"/>
              <a:buChar char="q"/>
            </a:pPr>
            <a:r>
              <a:rPr lang="en-US" dirty="0">
                <a:latin typeface="Arial" panose="020B0604020202020204" pitchFamily="34" charset="0"/>
                <a:cs typeface="Arial" panose="020B0604020202020204" pitchFamily="34" charset="0"/>
              </a:rPr>
              <a:t>Samples: </a:t>
            </a:r>
          </a:p>
          <a:p>
            <a:pPr marL="1077912" lvl="1" indent="-457200">
              <a:lnSpc>
                <a:spcPct val="150000"/>
              </a:lnSpc>
            </a:pPr>
            <a:r>
              <a:rPr lang="en-US" sz="2400" dirty="0">
                <a:latin typeface="Arial" panose="020B0604020202020204" pitchFamily="34" charset="0"/>
                <a:cs typeface="Arial" panose="020B0604020202020204" pitchFamily="34" charset="0"/>
              </a:rPr>
              <a:t>FVELMA reports, </a:t>
            </a:r>
          </a:p>
          <a:p>
            <a:pPr marL="1077912" lvl="1" indent="-457200">
              <a:lnSpc>
                <a:spcPct val="150000"/>
              </a:lnSpc>
            </a:pPr>
            <a:r>
              <a:rPr lang="en-US" sz="2400" dirty="0">
                <a:latin typeface="Arial" panose="020B0604020202020204" pitchFamily="34" charset="0"/>
                <a:cs typeface="Arial" panose="020B0604020202020204" pitchFamily="34" charset="0"/>
              </a:rPr>
              <a:t>activity/lesson plan sharing </a:t>
            </a:r>
          </a:p>
        </p:txBody>
      </p:sp>
      <p:pic>
        <p:nvPicPr>
          <p:cNvPr id="5" name="Content Placeholder 8" descr="A picture of Sample FVE &amp; LMA Reports Handbook available on Teaching Students with Visual Impairments.">
            <a:extLst>
              <a:ext uri="{FF2B5EF4-FFF2-40B4-BE49-F238E27FC236}">
                <a16:creationId xmlns:a16="http://schemas.microsoft.com/office/drawing/2014/main" id="{B0A4DFC4-DCED-4D52-9FA9-83D8B546EAB5}"/>
              </a:ext>
            </a:extLst>
          </p:cNvPr>
          <p:cNvPicPr>
            <a:picLocks noGrp="1" noChangeAspect="1"/>
          </p:cNvPicPr>
          <p:nvPr>
            <p:ph idx="13"/>
          </p:nvPr>
        </p:nvPicPr>
        <p:blipFill>
          <a:blip r:embed="rId3">
            <a:extLst>
              <a:ext uri="{28A0092B-C50C-407E-A947-70E740481C1C}">
                <a14:useLocalDpi xmlns:a14="http://schemas.microsoft.com/office/drawing/2010/main" val="0"/>
              </a:ext>
            </a:extLst>
          </a:blip>
          <a:stretch>
            <a:fillRect/>
          </a:stretch>
        </p:blipFill>
        <p:spPr>
          <a:xfrm>
            <a:off x="7444432" y="1630363"/>
            <a:ext cx="3609512" cy="4725987"/>
          </a:xfrm>
          <a:scene3d>
            <a:camera prst="orthographicFront"/>
            <a:lightRig rig="threePt" dir="t"/>
          </a:scene3d>
          <a:sp3d>
            <a:bevelT w="139700" h="139700" prst="divot"/>
          </a:sp3d>
        </p:spPr>
      </p:pic>
    </p:spTree>
    <p:extLst>
      <p:ext uri="{BB962C8B-B14F-4D97-AF65-F5344CB8AC3E}">
        <p14:creationId xmlns:p14="http://schemas.microsoft.com/office/powerpoint/2010/main" val="2012151774"/>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4" name="click.wav"/>
          </p:stSnd>
        </p:sndAc>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Trainings/Workshops</a:t>
            </a:r>
          </a:p>
        </p:txBody>
      </p:sp>
      <p:sp>
        <p:nvSpPr>
          <p:cNvPr id="4" name="Content Placeholder 3"/>
          <p:cNvSpPr>
            <a:spLocks noGrp="1"/>
          </p:cNvSpPr>
          <p:nvPr>
            <p:ph idx="1"/>
          </p:nvPr>
        </p:nvSpPr>
        <p:spPr>
          <a:xfrm>
            <a:off x="269227" y="1630018"/>
            <a:ext cx="7738699" cy="4726332"/>
          </a:xfrm>
        </p:spPr>
        <p:txBody>
          <a:bodyPr>
            <a:noAutofit/>
          </a:bodyPr>
          <a:lstStyle/>
          <a:p>
            <a:pPr marL="688975" indent="-463550">
              <a:lnSpc>
                <a:spcPct val="100000"/>
              </a:lnSpc>
              <a:buFont typeface="Wingdings" panose="05000000000000000000" pitchFamily="2" charset="2"/>
              <a:buChar char="q"/>
            </a:pPr>
            <a:r>
              <a:rPr lang="en-US" dirty="0">
                <a:latin typeface="Arial" panose="020B0604020202020204" pitchFamily="34" charset="0"/>
                <a:cs typeface="Arial" panose="020B0604020202020204" pitchFamily="34" charset="0"/>
              </a:rPr>
              <a:t>Host annual or bi-annual VI conferences</a:t>
            </a:r>
          </a:p>
          <a:p>
            <a:pPr marL="688975" indent="-463550">
              <a:lnSpc>
                <a:spcPct val="100000"/>
              </a:lnSpc>
              <a:buFont typeface="Wingdings" panose="05000000000000000000" pitchFamily="2" charset="2"/>
              <a:buChar char="q"/>
            </a:pPr>
            <a:r>
              <a:rPr lang="en-US" dirty="0">
                <a:latin typeface="Arial" panose="020B0604020202020204" pitchFamily="34" charset="0"/>
                <a:cs typeface="Arial" panose="020B0604020202020204" pitchFamily="34" charset="0"/>
              </a:rPr>
              <a:t>Workshops specific to caseload concerns</a:t>
            </a:r>
          </a:p>
          <a:p>
            <a:pPr marL="688975" indent="-463550">
              <a:lnSpc>
                <a:spcPct val="100000"/>
              </a:lnSpc>
              <a:buFont typeface="Wingdings" panose="05000000000000000000" pitchFamily="2" charset="2"/>
              <a:buChar char="q"/>
            </a:pPr>
            <a:r>
              <a:rPr lang="en-US" dirty="0">
                <a:latin typeface="Arial" panose="020B0604020202020204" pitchFamily="34" charset="0"/>
                <a:cs typeface="Arial" panose="020B0604020202020204" pitchFamily="34" charset="0"/>
              </a:rPr>
              <a:t>Workshops on best practice</a:t>
            </a:r>
          </a:p>
          <a:p>
            <a:pPr marL="688975" indent="-463550">
              <a:lnSpc>
                <a:spcPct val="100000"/>
              </a:lnSpc>
              <a:buFont typeface="Wingdings" panose="05000000000000000000" pitchFamily="2" charset="2"/>
              <a:buChar char="q"/>
            </a:pPr>
            <a:r>
              <a:rPr lang="en-US" dirty="0">
                <a:latin typeface="Arial" panose="020B0604020202020204" pitchFamily="34" charset="0"/>
                <a:cs typeface="Arial" panose="020B0604020202020204" pitchFamily="34" charset="0"/>
              </a:rPr>
              <a:t>Wide range of presentations, courses, and conferences to meet professional needs </a:t>
            </a:r>
          </a:p>
          <a:p>
            <a:pPr marL="1317625" lvl="2">
              <a:lnSpc>
                <a:spcPct val="100000"/>
              </a:lnSpc>
            </a:pPr>
            <a:r>
              <a:rPr lang="en-US" sz="2400" dirty="0">
                <a:latin typeface="Arial" panose="020B0604020202020204" pitchFamily="34" charset="0"/>
                <a:cs typeface="Arial" panose="020B0604020202020204" pitchFamily="34" charset="0"/>
              </a:rPr>
              <a:t>All areas of the ECC </a:t>
            </a:r>
          </a:p>
          <a:p>
            <a:pPr marL="1317625" lvl="2">
              <a:lnSpc>
                <a:spcPct val="100000"/>
              </a:lnSpc>
            </a:pPr>
            <a:r>
              <a:rPr lang="en-US" sz="2400" dirty="0">
                <a:latin typeface="Arial" panose="020B0604020202020204" pitchFamily="34" charset="0"/>
                <a:cs typeface="Arial" panose="020B0604020202020204" pitchFamily="34" charset="0"/>
              </a:rPr>
              <a:t>Instructional strategies</a:t>
            </a:r>
          </a:p>
          <a:p>
            <a:pPr marL="1317625" lvl="2">
              <a:lnSpc>
                <a:spcPct val="100000"/>
              </a:lnSpc>
            </a:pPr>
            <a:r>
              <a:rPr lang="en-US" sz="2400" dirty="0">
                <a:latin typeface="Arial" panose="020B0604020202020204" pitchFamily="34" charset="0"/>
                <a:cs typeface="Arial" panose="020B0604020202020204" pitchFamily="34" charset="0"/>
              </a:rPr>
              <a:t>Vendor demonstrations &amp; trainings</a:t>
            </a:r>
          </a:p>
        </p:txBody>
      </p:sp>
      <p:pic>
        <p:nvPicPr>
          <p:cNvPr id="5" name="Picture 2" descr="Image result for present at conference">
            <a:extLst>
              <a:ext uri="{FF2B5EF4-FFF2-40B4-BE49-F238E27FC236}">
                <a16:creationId xmlns:a16="http://schemas.microsoft.com/office/drawing/2014/main" id="{A6362260-2534-4C80-B191-E144A639BF31}"/>
              </a:ext>
            </a:extLst>
          </p:cNvPr>
          <p:cNvPicPr>
            <a:picLocks noGrp="1" noChangeAspect="1" noChangeArrowheads="1"/>
          </p:cNvPicPr>
          <p:nvPr>
            <p:ph idx="13"/>
          </p:nvPr>
        </p:nvPicPr>
        <p:blipFill rotWithShape="1">
          <a:blip r:embed="rId3">
            <a:extLst>
              <a:ext uri="{28A0092B-C50C-407E-A947-70E740481C1C}">
                <a14:useLocalDpi xmlns:a14="http://schemas.microsoft.com/office/drawing/2010/main" val="0"/>
              </a:ext>
            </a:extLst>
          </a:blip>
          <a:srcRect l="4232" r="8094"/>
          <a:stretch/>
        </p:blipFill>
        <p:spPr bwMode="auto">
          <a:xfrm>
            <a:off x="8193763" y="1630018"/>
            <a:ext cx="3733283" cy="4258164"/>
          </a:xfrm>
          <a:prstGeom prst="rect">
            <a:avLst/>
          </a:prstGeom>
          <a:noFill/>
          <a:scene3d>
            <a:camera prst="orthographicFront"/>
            <a:lightRig rig="threePt" dir="t"/>
          </a:scene3d>
          <a:sp3d>
            <a:bevelT w="139700" h="139700" prst="divo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3659793"/>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4" name="click.wav"/>
          </p:stSnd>
        </p:sndAc>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Permit Job Growth/Change</a:t>
            </a:r>
          </a:p>
        </p:txBody>
      </p:sp>
      <p:sp>
        <p:nvSpPr>
          <p:cNvPr id="4" name="Content Placeholder 3"/>
          <p:cNvSpPr>
            <a:spLocks noGrp="1"/>
          </p:cNvSpPr>
          <p:nvPr>
            <p:ph idx="1"/>
          </p:nvPr>
        </p:nvSpPr>
        <p:spPr>
          <a:xfrm>
            <a:off x="269228" y="1630018"/>
            <a:ext cx="7466596" cy="4726332"/>
          </a:xfrm>
        </p:spPr>
        <p:txBody>
          <a:bodyPr>
            <a:normAutofit/>
          </a:bodyPr>
          <a:lstStyle/>
          <a:p>
            <a:pPr marL="623888" indent="-398463">
              <a:buFont typeface="Wingdings" panose="05000000000000000000" pitchFamily="2" charset="2"/>
              <a:buChar char="q"/>
            </a:pPr>
            <a:r>
              <a:rPr lang="en-US" dirty="0">
                <a:latin typeface="Arial" panose="020B0604020202020204" pitchFamily="34" charset="0"/>
                <a:cs typeface="Arial" panose="020B0604020202020204" pitchFamily="34" charset="0"/>
              </a:rPr>
              <a:t>You WANT teachers who strive to grow and not be complacent. </a:t>
            </a:r>
          </a:p>
          <a:p>
            <a:pPr marL="623888" indent="-398463">
              <a:buFont typeface="Wingdings" panose="05000000000000000000" pitchFamily="2" charset="2"/>
              <a:buChar char="q"/>
            </a:pPr>
            <a:r>
              <a:rPr lang="en-US" dirty="0">
                <a:latin typeface="Arial" panose="020B0604020202020204" pitchFamily="34" charset="0"/>
                <a:cs typeface="Arial" panose="020B0604020202020204" pitchFamily="34" charset="0"/>
              </a:rPr>
              <a:t>Provide job opportunities that allow TVI’s to grow in their areas of interest or add new areas of certification.</a:t>
            </a:r>
          </a:p>
          <a:p>
            <a:pPr marL="623888" indent="-398463">
              <a:buFont typeface="Wingdings" panose="05000000000000000000" pitchFamily="2" charset="2"/>
              <a:buChar char="q"/>
            </a:pPr>
            <a:r>
              <a:rPr lang="en-US" dirty="0">
                <a:latin typeface="Arial" panose="020B0604020202020204" pitchFamily="34" charset="0"/>
                <a:cs typeface="Arial" panose="020B0604020202020204" pitchFamily="34" charset="0"/>
              </a:rPr>
              <a:t>Classroom/Itinerant/Outreach</a:t>
            </a:r>
          </a:p>
          <a:p>
            <a:pPr marL="623888" indent="-398463">
              <a:buFont typeface="Wingdings" panose="05000000000000000000" pitchFamily="2" charset="2"/>
              <a:buChar char="q"/>
            </a:pPr>
            <a:r>
              <a:rPr lang="en-US" dirty="0">
                <a:latin typeface="Arial" panose="020B0604020202020204" pitchFamily="34" charset="0"/>
                <a:cs typeface="Arial" panose="020B0604020202020204" pitchFamily="34" charset="0"/>
              </a:rPr>
              <a:t>Leadership Opportunities </a:t>
            </a:r>
          </a:p>
          <a:p>
            <a:pPr marL="623888" indent="-398463">
              <a:buFont typeface="Wingdings" panose="05000000000000000000" pitchFamily="2" charset="2"/>
              <a:buChar char="q"/>
            </a:pPr>
            <a:r>
              <a:rPr lang="en-US" dirty="0">
                <a:latin typeface="Arial" panose="020B0604020202020204" pitchFamily="34" charset="0"/>
                <a:cs typeface="Arial" panose="020B0604020202020204" pitchFamily="34" charset="0"/>
              </a:rPr>
              <a:t>Work on Teams (Assessment Teams, Braille Challenge, Very Special Arts, Sensory Gardens, Recreation &amp; Sporting Events, Assistive Technology)</a:t>
            </a:r>
          </a:p>
        </p:txBody>
      </p:sp>
      <p:pic>
        <p:nvPicPr>
          <p:cNvPr id="5" name="Picture 2" descr="Image result for success">
            <a:extLst>
              <a:ext uri="{FF2B5EF4-FFF2-40B4-BE49-F238E27FC236}">
                <a16:creationId xmlns:a16="http://schemas.microsoft.com/office/drawing/2014/main" id="{CFC855EB-D81A-48B9-A46D-403B66BC1064}"/>
              </a:ext>
            </a:extLst>
          </p:cNvPr>
          <p:cNvPicPr>
            <a:picLocks noGrp="1" noChangeAspect="1" noChangeArrowheads="1"/>
          </p:cNvPicPr>
          <p:nvPr>
            <p:ph idx="13"/>
          </p:nvPr>
        </p:nvPicPr>
        <p:blipFill>
          <a:blip r:embed="rId3">
            <a:extLst>
              <a:ext uri="{28A0092B-C50C-407E-A947-70E740481C1C}">
                <a14:useLocalDpi xmlns:a14="http://schemas.microsoft.com/office/drawing/2010/main" val="0"/>
              </a:ext>
            </a:extLst>
          </a:blip>
          <a:srcRect/>
          <a:stretch>
            <a:fillRect/>
          </a:stretch>
        </p:blipFill>
        <p:spPr bwMode="auto">
          <a:xfrm>
            <a:off x="8059892" y="1630363"/>
            <a:ext cx="3712853" cy="4725987"/>
          </a:xfrm>
          <a:prstGeom prst="rect">
            <a:avLst/>
          </a:prstGeom>
          <a:noFill/>
          <a:scene3d>
            <a:camera prst="orthographicFront"/>
            <a:lightRig rig="threePt" dir="t"/>
          </a:scene3d>
          <a:sp3d>
            <a:bevelT w="139700" h="139700" prst="divo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7112456"/>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4" name="click.wav"/>
          </p:stSnd>
        </p:sndAc>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Alternative Professional Development Activities</a:t>
            </a:r>
          </a:p>
        </p:txBody>
      </p:sp>
      <p:sp>
        <p:nvSpPr>
          <p:cNvPr id="4" name="Content Placeholder 3"/>
          <p:cNvSpPr>
            <a:spLocks noGrp="1"/>
          </p:cNvSpPr>
          <p:nvPr>
            <p:ph idx="1"/>
          </p:nvPr>
        </p:nvSpPr>
        <p:spPr>
          <a:xfrm>
            <a:off x="269228" y="1630018"/>
            <a:ext cx="7173987" cy="4726332"/>
          </a:xfrm>
        </p:spPr>
        <p:txBody>
          <a:bodyPr>
            <a:normAutofit/>
          </a:bodyPr>
          <a:lstStyle/>
          <a:p>
            <a:pPr marL="688975" indent="-463550">
              <a:buFont typeface="Wingdings" panose="05000000000000000000" pitchFamily="2" charset="2"/>
              <a:buChar char="q"/>
            </a:pPr>
            <a:r>
              <a:rPr lang="en-US" dirty="0">
                <a:latin typeface="Arial" panose="020B0604020202020204" pitchFamily="34" charset="0"/>
                <a:cs typeface="Arial" panose="020B0604020202020204" pitchFamily="34" charset="0"/>
              </a:rPr>
              <a:t>Professional Learning Teams</a:t>
            </a:r>
          </a:p>
          <a:p>
            <a:pPr marL="688975" indent="-463550">
              <a:buFont typeface="Wingdings" panose="05000000000000000000" pitchFamily="2" charset="2"/>
              <a:buChar char="q"/>
            </a:pPr>
            <a:r>
              <a:rPr lang="en-US" dirty="0">
                <a:latin typeface="Arial" panose="020B0604020202020204" pitchFamily="34" charset="0"/>
                <a:cs typeface="Arial" panose="020B0604020202020204" pitchFamily="34" charset="0"/>
              </a:rPr>
              <a:t>Contribute to curriculum development</a:t>
            </a:r>
          </a:p>
          <a:p>
            <a:pPr marL="688975" indent="-463550">
              <a:buFont typeface="Wingdings" panose="05000000000000000000" pitchFamily="2" charset="2"/>
              <a:buChar char="q"/>
            </a:pPr>
            <a:r>
              <a:rPr lang="en-US" dirty="0">
                <a:latin typeface="Arial" panose="020B0604020202020204" pitchFamily="34" charset="0"/>
                <a:cs typeface="Arial" panose="020B0604020202020204" pitchFamily="34" charset="0"/>
              </a:rPr>
              <a:t>Publish an original work (newsletter, book, journal article, software, etc.)</a:t>
            </a:r>
          </a:p>
          <a:p>
            <a:pPr marL="688975" indent="-463550">
              <a:buFont typeface="Wingdings" panose="05000000000000000000" pitchFamily="2" charset="2"/>
              <a:buChar char="q"/>
            </a:pPr>
            <a:r>
              <a:rPr lang="en-US" dirty="0">
                <a:latin typeface="Arial" panose="020B0604020202020204" pitchFamily="34" charset="0"/>
                <a:cs typeface="Arial" panose="020B0604020202020204" pitchFamily="34" charset="0"/>
              </a:rPr>
              <a:t>Present workshops at conferences, VI meetings, or to teams</a:t>
            </a:r>
          </a:p>
          <a:p>
            <a:pPr marL="688975" indent="-463550">
              <a:buFont typeface="Wingdings" panose="05000000000000000000" pitchFamily="2" charset="2"/>
              <a:buChar char="q"/>
            </a:pPr>
            <a:r>
              <a:rPr lang="en-US" dirty="0">
                <a:latin typeface="Arial" panose="020B0604020202020204" pitchFamily="34" charset="0"/>
                <a:cs typeface="Arial" panose="020B0604020202020204" pitchFamily="34" charset="0"/>
              </a:rPr>
              <a:t>Write grants</a:t>
            </a:r>
          </a:p>
          <a:p>
            <a:pPr marL="688975" indent="-463550">
              <a:buFont typeface="Wingdings" panose="05000000000000000000" pitchFamily="2" charset="2"/>
              <a:buChar char="q"/>
            </a:pPr>
            <a:r>
              <a:rPr lang="en-US" dirty="0">
                <a:latin typeface="Arial" panose="020B0604020202020204" pitchFamily="34" charset="0"/>
                <a:cs typeface="Arial" panose="020B0604020202020204" pitchFamily="34" charset="0"/>
              </a:rPr>
              <a:t>Coach/mentor student teachers, new teachers or teachers in need</a:t>
            </a:r>
          </a:p>
          <a:p>
            <a:pPr marL="688975" indent="-463550">
              <a:buFont typeface="Wingdings" panose="05000000000000000000" pitchFamily="2" charset="2"/>
              <a:buChar char="q"/>
            </a:pPr>
            <a:r>
              <a:rPr lang="en-US" dirty="0">
                <a:latin typeface="Arial" panose="020B0604020202020204" pitchFamily="34" charset="0"/>
                <a:cs typeface="Arial" panose="020B0604020202020204" pitchFamily="34" charset="0"/>
              </a:rPr>
              <a:t>Pursue additional certification in VI field</a:t>
            </a:r>
          </a:p>
        </p:txBody>
      </p:sp>
      <p:pic>
        <p:nvPicPr>
          <p:cNvPr id="5" name="Picture 2" descr="Image result for typing">
            <a:extLst>
              <a:ext uri="{FF2B5EF4-FFF2-40B4-BE49-F238E27FC236}">
                <a16:creationId xmlns:a16="http://schemas.microsoft.com/office/drawing/2014/main" id="{F927E33D-BC81-4501-A725-35EC29021B51}"/>
              </a:ext>
            </a:extLst>
          </p:cNvPr>
          <p:cNvPicPr>
            <a:picLocks noGrp="1" noChangeAspect="1" noChangeArrowheads="1"/>
          </p:cNvPicPr>
          <p:nvPr>
            <p:ph idx="13"/>
          </p:nvPr>
        </p:nvPicPr>
        <p:blipFill rotWithShape="1">
          <a:blip r:embed="rId3">
            <a:extLst>
              <a:ext uri="{28A0092B-C50C-407E-A947-70E740481C1C}">
                <a14:useLocalDpi xmlns:a14="http://schemas.microsoft.com/office/drawing/2010/main" val="0"/>
              </a:ext>
            </a:extLst>
          </a:blip>
          <a:srcRect l="6597" r="12839"/>
          <a:stretch/>
        </p:blipFill>
        <p:spPr bwMode="auto">
          <a:xfrm>
            <a:off x="7795000" y="2215234"/>
            <a:ext cx="4082368" cy="3379846"/>
          </a:xfrm>
          <a:prstGeom prst="rect">
            <a:avLst/>
          </a:prstGeom>
          <a:noFill/>
          <a:scene3d>
            <a:camera prst="orthographicFront"/>
            <a:lightRig rig="threePt" dir="t"/>
          </a:scene3d>
          <a:sp3d>
            <a:bevelT w="139700" h="139700" prst="divo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2368096"/>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4" name="click.wav"/>
          </p:stSnd>
        </p:sndAc>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5929" y="1439292"/>
            <a:ext cx="6597570" cy="4683716"/>
          </a:xfrm>
        </p:spPr>
        <p:txBody>
          <a:bodyPr>
            <a:noAutofit/>
          </a:bodyPr>
          <a:lstStyle/>
          <a:p>
            <a:r>
              <a:rPr lang="en-US" sz="2800" dirty="0">
                <a:latin typeface="Arial" panose="020B0604020202020204" pitchFamily="34" charset="0"/>
                <a:cs typeface="Arial" panose="020B0604020202020204" pitchFamily="34" charset="0"/>
              </a:rPr>
              <a:t>Carmen Willings</a:t>
            </a:r>
          </a:p>
          <a:p>
            <a:r>
              <a:rPr lang="en-US" dirty="0">
                <a:latin typeface="Arial" panose="020B0604020202020204" pitchFamily="34" charset="0"/>
                <a:cs typeface="Arial" panose="020B0604020202020204" pitchFamily="34" charset="0"/>
              </a:rPr>
              <a:t>Teaching Students with Visual Impairments</a:t>
            </a:r>
          </a:p>
          <a:p>
            <a:r>
              <a:rPr lang="en-US" dirty="0">
                <a:latin typeface="Arial" panose="020B0604020202020204" pitchFamily="34" charset="0"/>
                <a:cs typeface="Arial" panose="020B0604020202020204" pitchFamily="34" charset="0"/>
              </a:rPr>
              <a:t>www.teachingvisuallyimpaired.com</a:t>
            </a:r>
          </a:p>
          <a:p>
            <a:endParaRPr lang="en-US" sz="20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Teacher of students with Visual Impairments</a:t>
            </a:r>
          </a:p>
          <a:p>
            <a:r>
              <a:rPr lang="en-US" dirty="0">
                <a:latin typeface="Arial" panose="020B0604020202020204" pitchFamily="34" charset="0"/>
                <a:cs typeface="Arial" panose="020B0604020202020204" pitchFamily="34" charset="0"/>
              </a:rPr>
              <a:t>North Forsyth High School</a:t>
            </a:r>
          </a:p>
          <a:p>
            <a:r>
              <a:rPr lang="en-US" dirty="0">
                <a:latin typeface="Arial" panose="020B0604020202020204" pitchFamily="34" charset="0"/>
                <a:cs typeface="Arial" panose="020B0604020202020204" pitchFamily="34" charset="0"/>
              </a:rPr>
              <a:t>3635 Coal Mountain Rd. </a:t>
            </a:r>
          </a:p>
          <a:p>
            <a:r>
              <a:rPr lang="en-US" dirty="0">
                <a:latin typeface="Arial" panose="020B0604020202020204" pitchFamily="34" charset="0"/>
                <a:cs typeface="Arial" panose="020B0604020202020204" pitchFamily="34" charset="0"/>
              </a:rPr>
              <a:t>Cumming, GA 30028</a:t>
            </a:r>
          </a:p>
          <a:p>
            <a:r>
              <a:rPr lang="en-US" dirty="0">
                <a:latin typeface="Arial" panose="020B0604020202020204" pitchFamily="34" charset="0"/>
                <a:cs typeface="Arial" panose="020B0604020202020204" pitchFamily="34" charset="0"/>
              </a:rPr>
              <a:t>c.willings@teachingvisuallyimpaired.com</a:t>
            </a:r>
          </a:p>
        </p:txBody>
      </p:sp>
      <p:sp>
        <p:nvSpPr>
          <p:cNvPr id="7" name="Title 6"/>
          <p:cNvSpPr>
            <a:spLocks noGrp="1"/>
          </p:cNvSpPr>
          <p:nvPr>
            <p:ph type="ctrTitle"/>
          </p:nvPr>
        </p:nvSpPr>
        <p:spPr>
          <a:xfrm>
            <a:off x="5532275" y="718689"/>
            <a:ext cx="6019867" cy="720603"/>
          </a:xfrm>
        </p:spPr>
        <p:txBody>
          <a:bodyPr>
            <a:noAutofit/>
          </a:bodyPr>
          <a:lstStyle/>
          <a:p>
            <a:pPr algn="ctr"/>
            <a:r>
              <a:rPr lang="en-US" sz="3600" dirty="0">
                <a:latin typeface="Arial" panose="020B0604020202020204" pitchFamily="34" charset="0"/>
                <a:cs typeface="Arial" panose="020B0604020202020204" pitchFamily="34" charset="0"/>
              </a:rPr>
              <a:t>Contact Me</a:t>
            </a:r>
          </a:p>
        </p:txBody>
      </p:sp>
      <p:pic>
        <p:nvPicPr>
          <p:cNvPr id="11" name="Content Placeholder 18" descr="Picture of Carmen Willings">
            <a:extLst>
              <a:ext uri="{FF2B5EF4-FFF2-40B4-BE49-F238E27FC236}">
                <a16:creationId xmlns:a16="http://schemas.microsoft.com/office/drawing/2014/main" id="{2996B20B-ACDB-4521-A56B-20289999733F}"/>
              </a:ext>
            </a:extLst>
          </p:cNvPr>
          <p:cNvPicPr>
            <a:picLocks noGrp="1" noChangeAspect="1"/>
          </p:cNvPicPr>
          <p:nvPr>
            <p:ph idx="13"/>
          </p:nvPr>
        </p:nvPicPr>
        <p:blipFill>
          <a:blip r:embed="rId3">
            <a:extLst>
              <a:ext uri="{BEBA8EAE-BF5A-486C-A8C5-ECC9F3942E4B}">
                <a14:imgProps xmlns:a14="http://schemas.microsoft.com/office/drawing/2010/main">
                  <a14:imgLayer r:embed="rId4">
                    <a14:imgEffect>
                      <a14:colorTemperature colorTemp="11500"/>
                    </a14:imgEffect>
                    <a14:imgEffect>
                      <a14:saturation sat="0"/>
                    </a14:imgEffect>
                  </a14:imgLayer>
                </a14:imgProps>
              </a:ext>
              <a:ext uri="{28A0092B-C50C-407E-A947-70E740481C1C}">
                <a14:useLocalDpi xmlns:a14="http://schemas.microsoft.com/office/drawing/2010/main" val="0"/>
              </a:ext>
            </a:extLst>
          </a:blip>
          <a:stretch>
            <a:fillRect/>
          </a:stretch>
        </p:blipFill>
        <p:spPr>
          <a:xfrm rot="5400000">
            <a:off x="619814" y="1594779"/>
            <a:ext cx="4522837" cy="3491262"/>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w="139700" h="139700" prst="divot"/>
          </a:sp3d>
        </p:spPr>
      </p:pic>
    </p:spTree>
    <p:extLst>
      <p:ext uri="{BB962C8B-B14F-4D97-AF65-F5344CB8AC3E}">
        <p14:creationId xmlns:p14="http://schemas.microsoft.com/office/powerpoint/2010/main" val="3476973723"/>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5" name="click.wav"/>
          </p:stSnd>
        </p:sndAc>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71BF41-7517-4C33-A1F1-45F2B703EE60}"/>
              </a:ext>
            </a:extLst>
          </p:cNvPr>
          <p:cNvSpPr>
            <a:spLocks noGrp="1"/>
          </p:cNvSpPr>
          <p:nvPr>
            <p:ph type="title"/>
          </p:nvPr>
        </p:nvSpPr>
        <p:spPr>
          <a:xfrm>
            <a:off x="179615" y="344130"/>
            <a:ext cx="11598307" cy="1164424"/>
          </a:xfrm>
        </p:spPr>
        <p:txBody>
          <a:bodyPr>
            <a:normAutofit/>
          </a:bodyPr>
          <a:lstStyle/>
          <a:p>
            <a:pPr marL="288925" algn="ctr"/>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My Career Path</a:t>
            </a:r>
          </a:p>
        </p:txBody>
      </p:sp>
      <p:sp>
        <p:nvSpPr>
          <p:cNvPr id="5" name="Content Placeholder 4">
            <a:extLst>
              <a:ext uri="{FF2B5EF4-FFF2-40B4-BE49-F238E27FC236}">
                <a16:creationId xmlns:a16="http://schemas.microsoft.com/office/drawing/2014/main" id="{DD3F43F1-5E75-48F9-AB46-76A46B2234E6}"/>
              </a:ext>
            </a:extLst>
          </p:cNvPr>
          <p:cNvSpPr>
            <a:spLocks noGrp="1"/>
          </p:cNvSpPr>
          <p:nvPr>
            <p:ph idx="1"/>
          </p:nvPr>
        </p:nvSpPr>
        <p:spPr>
          <a:xfrm>
            <a:off x="369916" y="1377387"/>
            <a:ext cx="11542484" cy="3206187"/>
          </a:xfrm>
        </p:spPr>
        <p:txBody>
          <a:bodyPr anchor="ctr">
            <a:normAutofit lnSpcReduction="10000"/>
          </a:bodyPr>
          <a:lstStyle/>
          <a:p>
            <a:pPr marL="403225">
              <a:lnSpc>
                <a:spcPct val="150000"/>
              </a:lnSpc>
              <a:spcBef>
                <a:spcPts val="0"/>
              </a:spcBef>
            </a:pPr>
            <a:r>
              <a:rPr lang="en-US" dirty="0">
                <a:latin typeface="Arial" panose="020B0604020202020204" pitchFamily="34" charset="0"/>
                <a:cs typeface="Arial" panose="020B0604020202020204" pitchFamily="34" charset="0"/>
              </a:rPr>
              <a:t>Teaching Degree from Messiah College</a:t>
            </a:r>
          </a:p>
          <a:p>
            <a:pPr marL="403225">
              <a:lnSpc>
                <a:spcPct val="150000"/>
              </a:lnSpc>
              <a:spcBef>
                <a:spcPts val="0"/>
              </a:spcBef>
            </a:pPr>
            <a:r>
              <a:rPr lang="en-US" dirty="0">
                <a:latin typeface="Arial" panose="020B0604020202020204" pitchFamily="34" charset="0"/>
                <a:cs typeface="Arial" panose="020B0604020202020204" pitchFamily="34" charset="0"/>
              </a:rPr>
              <a:t>Early Intervention Program </a:t>
            </a:r>
          </a:p>
          <a:p>
            <a:pPr marL="403225">
              <a:lnSpc>
                <a:spcPct val="150000"/>
              </a:lnSpc>
              <a:spcBef>
                <a:spcPts val="0"/>
              </a:spcBef>
            </a:pPr>
            <a:r>
              <a:rPr lang="en-US" dirty="0">
                <a:latin typeface="Arial" panose="020B0604020202020204" pitchFamily="34" charset="0"/>
                <a:cs typeface="Arial" panose="020B0604020202020204" pitchFamily="34" charset="0"/>
              </a:rPr>
              <a:t>Inclusive Classroom at Non-Profit Developmental Day </a:t>
            </a:r>
          </a:p>
          <a:p>
            <a:pPr marL="403225">
              <a:lnSpc>
                <a:spcPct val="150000"/>
              </a:lnSpc>
              <a:spcBef>
                <a:spcPts val="0"/>
              </a:spcBef>
            </a:pPr>
            <a:r>
              <a:rPr lang="en-US" dirty="0">
                <a:latin typeface="Arial" panose="020B0604020202020204" pitchFamily="34" charset="0"/>
                <a:cs typeface="Arial" panose="020B0604020202020204" pitchFamily="34" charset="0"/>
              </a:rPr>
              <a:t>Inclusive PreK Classroom Teacher at Governor Morehead </a:t>
            </a:r>
          </a:p>
          <a:p>
            <a:pPr marL="403225">
              <a:lnSpc>
                <a:spcPct val="150000"/>
              </a:lnSpc>
              <a:spcBef>
                <a:spcPts val="0"/>
              </a:spcBef>
            </a:pPr>
            <a:r>
              <a:rPr lang="en-US" dirty="0">
                <a:latin typeface="Arial" panose="020B0604020202020204" pitchFamily="34" charset="0"/>
                <a:cs typeface="Arial" panose="020B0604020202020204" pitchFamily="34" charset="0"/>
              </a:rPr>
              <a:t>Itinerant Teacher for School Systems: WCPSS, MCESC, FCSS</a:t>
            </a:r>
          </a:p>
          <a:p>
            <a:pPr marL="403225">
              <a:lnSpc>
                <a:spcPct val="150000"/>
              </a:lnSpc>
              <a:spcBef>
                <a:spcPts val="0"/>
              </a:spcBef>
            </a:pPr>
            <a:r>
              <a:rPr lang="en-US" dirty="0">
                <a:latin typeface="Arial" panose="020B0604020202020204" pitchFamily="34" charset="0"/>
                <a:cs typeface="Arial" panose="020B0604020202020204" pitchFamily="34" charset="0"/>
              </a:rPr>
              <a:t>Founder &amp; Developer of Web Resource: www.teachingvisuallyimpaired.com</a:t>
            </a:r>
          </a:p>
        </p:txBody>
      </p:sp>
      <p:pic>
        <p:nvPicPr>
          <p:cNvPr id="7" name="Content Placeholder 6" descr="Logos depicting career path of Carmen Willings: Messiah College, Department of Human Services, White Plains Children's Center, Governor Morehead School for the Blind, North Carolina Central University, Wake County Public Schools, Mahoning County ESC, Teaching Students with Visual Impairments, Forsyth County Schools" title="My Career Path">
            <a:extLst>
              <a:ext uri="{FF2B5EF4-FFF2-40B4-BE49-F238E27FC236}">
                <a16:creationId xmlns:a16="http://schemas.microsoft.com/office/drawing/2014/main" id="{A739444F-A11D-4BDD-B636-782EC57200FC}"/>
              </a:ext>
            </a:extLst>
          </p:cNvPr>
          <p:cNvPicPr>
            <a:picLocks noGrp="1" noChangeAspect="1"/>
          </p:cNvPicPr>
          <p:nvPr>
            <p:ph idx="13"/>
          </p:nvPr>
        </p:nvPicPr>
        <p:blipFill>
          <a:blip r:embed="rId3">
            <a:extLst>
              <a:ext uri="{28A0092B-C50C-407E-A947-70E740481C1C}">
                <a14:useLocalDpi xmlns:a14="http://schemas.microsoft.com/office/drawing/2010/main" val="0"/>
              </a:ext>
            </a:extLst>
          </a:blip>
          <a:stretch>
            <a:fillRect/>
          </a:stretch>
        </p:blipFill>
        <p:spPr>
          <a:xfrm>
            <a:off x="369916" y="4784163"/>
            <a:ext cx="11542484" cy="1512463"/>
          </a:xfrm>
          <a:scene3d>
            <a:camera prst="orthographicFront"/>
            <a:lightRig rig="threePt" dir="t"/>
          </a:scene3d>
          <a:sp3d>
            <a:bevelT w="139700" h="139700" prst="divot"/>
          </a:sp3d>
        </p:spPr>
      </p:pic>
    </p:spTree>
    <p:extLst>
      <p:ext uri="{BB962C8B-B14F-4D97-AF65-F5344CB8AC3E}">
        <p14:creationId xmlns:p14="http://schemas.microsoft.com/office/powerpoint/2010/main" val="3286674607"/>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4" name="click.wav"/>
          </p:stSnd>
        </p:sndAc>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E7058-C001-4DEB-9C25-BCACB0181DBD}"/>
              </a:ext>
            </a:extLst>
          </p:cNvPr>
          <p:cNvSpPr>
            <a:spLocks noGrp="1"/>
          </p:cNvSpPr>
          <p:nvPr>
            <p:ph type="ctrTitle"/>
          </p:nvPr>
        </p:nvSpPr>
        <p:spPr/>
        <p:txBody>
          <a:bodyPr>
            <a:normAutofit/>
          </a:bodyPr>
          <a:lstStyle/>
          <a:p>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Root of All </a:t>
            </a:r>
            <a:b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Problems</a:t>
            </a:r>
          </a:p>
        </p:txBody>
      </p:sp>
      <p:sp>
        <p:nvSpPr>
          <p:cNvPr id="3" name="Subtitle 2">
            <a:extLst>
              <a:ext uri="{FF2B5EF4-FFF2-40B4-BE49-F238E27FC236}">
                <a16:creationId xmlns:a16="http://schemas.microsoft.com/office/drawing/2014/main" id="{A294C524-7FB5-4505-8C38-DE2A10F00CDC}"/>
              </a:ext>
            </a:extLst>
          </p:cNvPr>
          <p:cNvSpPr>
            <a:spLocks noGrp="1"/>
          </p:cNvSpPr>
          <p:nvPr>
            <p:ph type="subTitle" idx="1"/>
          </p:nvPr>
        </p:nvSpPr>
        <p:spPr/>
        <p:txBody>
          <a:bodyPr>
            <a:normAutofit/>
          </a:bodyPr>
          <a:lstStyle/>
          <a:p>
            <a:pPr>
              <a:lnSpc>
                <a:spcPct val="150000"/>
              </a:lnSpc>
            </a:pPr>
            <a:r>
              <a:rPr lang="en-US" sz="2400" dirty="0">
                <a:latin typeface="Arial" panose="020B0604020202020204" pitchFamily="34" charset="0"/>
                <a:cs typeface="Arial" panose="020B0604020202020204" pitchFamily="34" charset="0"/>
              </a:rPr>
              <a:t>National Shortage of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VI Professionals</a:t>
            </a:r>
          </a:p>
        </p:txBody>
      </p:sp>
    </p:spTree>
    <p:extLst>
      <p:ext uri="{BB962C8B-B14F-4D97-AF65-F5344CB8AC3E}">
        <p14:creationId xmlns:p14="http://schemas.microsoft.com/office/powerpoint/2010/main" val="371231157"/>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3" name="click.wav"/>
          </p:stSnd>
        </p:sndAc>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Teacher sitting at desk with a large stack of papers in her inbox. She is drinking coffee directly out of a carafe.">
            <a:extLst>
              <a:ext uri="{FF2B5EF4-FFF2-40B4-BE49-F238E27FC236}">
                <a16:creationId xmlns:a16="http://schemas.microsoft.com/office/drawing/2014/main" id="{99A55BA0-60E5-41DF-AD79-D98BD78AB180}"/>
              </a:ext>
            </a:extLst>
          </p:cNvPr>
          <p:cNvPicPr>
            <a:picLocks noGrp="1" noChangeAspect="1"/>
          </p:cNvPicPr>
          <p:nvPr>
            <p:ph idx="13"/>
          </p:nvPr>
        </p:nvPicPr>
        <p:blipFill rotWithShape="1">
          <a:blip r:embed="rId3"/>
          <a:stretch/>
        </p:blipFill>
        <p:spPr>
          <a:xfrm>
            <a:off x="7130303" y="2225041"/>
            <a:ext cx="4633809" cy="2941319"/>
          </a:xfrm>
          <a:prstGeom prst="rect">
            <a:avLst/>
          </a:prstGeom>
          <a:scene3d>
            <a:camera prst="orthographicFront"/>
            <a:lightRig rig="threePt" dir="t"/>
          </a:scene3d>
          <a:sp3d>
            <a:bevelT w="139700" h="139700" prst="divot"/>
          </a:sp3d>
        </p:spPr>
      </p:pic>
      <p:sp>
        <p:nvSpPr>
          <p:cNvPr id="7" name="Title 6">
            <a:extLst>
              <a:ext uri="{FF2B5EF4-FFF2-40B4-BE49-F238E27FC236}">
                <a16:creationId xmlns:a16="http://schemas.microsoft.com/office/drawing/2014/main" id="{AAFAD9A0-1A97-41C2-B5A8-4B53C6815376}"/>
              </a:ext>
            </a:extLst>
          </p:cNvPr>
          <p:cNvSpPr>
            <a:spLocks noGrp="1"/>
          </p:cNvSpPr>
          <p:nvPr>
            <p:ph type="title"/>
          </p:nvPr>
        </p:nvSpPr>
        <p:spPr/>
        <p:txBody>
          <a:bodyPr>
            <a:normAutofit/>
          </a:bodyPr>
          <a:lstStyle/>
          <a:p>
            <a:pPr algn="ctr"/>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Results of Shortage</a:t>
            </a:r>
          </a:p>
        </p:txBody>
      </p:sp>
      <p:sp>
        <p:nvSpPr>
          <p:cNvPr id="8" name="Content Placeholder 7">
            <a:extLst>
              <a:ext uri="{FF2B5EF4-FFF2-40B4-BE49-F238E27FC236}">
                <a16:creationId xmlns:a16="http://schemas.microsoft.com/office/drawing/2014/main" id="{C18290F5-BF71-45B2-B635-B23ACDEE4412}"/>
              </a:ext>
            </a:extLst>
          </p:cNvPr>
          <p:cNvSpPr>
            <a:spLocks noGrp="1"/>
          </p:cNvSpPr>
          <p:nvPr>
            <p:ph idx="1"/>
          </p:nvPr>
        </p:nvSpPr>
        <p:spPr>
          <a:xfrm>
            <a:off x="269228" y="1469225"/>
            <a:ext cx="6588772" cy="4709903"/>
          </a:xfrm>
        </p:spPr>
        <p:txBody>
          <a:bodyPr anchor="ctr">
            <a:noAutofit/>
          </a:bodyPr>
          <a:lstStyle/>
          <a:p>
            <a:pPr marL="514350" indent="-288925">
              <a:lnSpc>
                <a:spcPct val="150000"/>
              </a:lnSpc>
              <a:spcBef>
                <a:spcPts val="600"/>
              </a:spcBef>
              <a:buFont typeface="+mj-lt"/>
              <a:buAutoNum type="arabicPeriod"/>
            </a:pPr>
            <a:r>
              <a:rPr lang="en-US" dirty="0">
                <a:latin typeface="Arial" panose="020B0604020202020204" pitchFamily="34" charset="0"/>
                <a:cs typeface="Arial" panose="020B0604020202020204" pitchFamily="34" charset="0"/>
              </a:rPr>
              <a:t>Schools going without a TVI or O&amp;M.</a:t>
            </a:r>
          </a:p>
          <a:p>
            <a:pPr marL="514350" indent="-288925">
              <a:lnSpc>
                <a:spcPct val="150000"/>
              </a:lnSpc>
              <a:spcBef>
                <a:spcPts val="600"/>
              </a:spcBef>
              <a:buFont typeface="+mj-lt"/>
              <a:buAutoNum type="arabicPeriod"/>
            </a:pPr>
            <a:r>
              <a:rPr lang="en-US" dirty="0">
                <a:latin typeface="Arial" panose="020B0604020202020204" pitchFamily="34" charset="0"/>
                <a:cs typeface="Arial" panose="020B0604020202020204" pitchFamily="34" charset="0"/>
              </a:rPr>
              <a:t>Not providing right amount of instruction. </a:t>
            </a:r>
          </a:p>
          <a:p>
            <a:pPr marL="514350" indent="-288925">
              <a:lnSpc>
                <a:spcPct val="150000"/>
              </a:lnSpc>
              <a:spcBef>
                <a:spcPts val="600"/>
              </a:spcBef>
              <a:buFont typeface="+mj-lt"/>
              <a:buAutoNum type="arabicPeriod"/>
            </a:pPr>
            <a:r>
              <a:rPr lang="en-US" dirty="0"/>
              <a:t>L</a:t>
            </a:r>
            <a:r>
              <a:rPr lang="en-US" dirty="0">
                <a:latin typeface="Arial" panose="020B0604020202020204" pitchFamily="34" charset="0"/>
                <a:cs typeface="Arial" panose="020B0604020202020204" pitchFamily="34" charset="0"/>
              </a:rPr>
              <a:t>arge caseloads </a:t>
            </a:r>
          </a:p>
          <a:p>
            <a:pPr marL="514350" indent="-288925">
              <a:lnSpc>
                <a:spcPct val="150000"/>
              </a:lnSpc>
              <a:spcBef>
                <a:spcPts val="600"/>
              </a:spcBef>
              <a:buFont typeface="+mj-lt"/>
              <a:buAutoNum type="arabicPeriod"/>
              <a:tabLst>
                <a:tab pos="7146925" algn="l"/>
              </a:tabLst>
            </a:pPr>
            <a:r>
              <a:rPr lang="en-US" dirty="0">
                <a:latin typeface="Arial" panose="020B0604020202020204" pitchFamily="34" charset="0"/>
                <a:cs typeface="Arial" panose="020B0604020202020204" pitchFamily="34" charset="0"/>
              </a:rPr>
              <a:t>Small applicant pool to pick from.</a:t>
            </a:r>
          </a:p>
          <a:p>
            <a:pPr marL="514350" indent="-288925">
              <a:lnSpc>
                <a:spcPct val="150000"/>
              </a:lnSpc>
              <a:spcBef>
                <a:spcPts val="600"/>
              </a:spcBef>
              <a:buFont typeface="+mj-lt"/>
              <a:buAutoNum type="arabicPeriod"/>
              <a:tabLst>
                <a:tab pos="7146925" algn="l"/>
              </a:tabLst>
            </a:pPr>
            <a:r>
              <a:rPr lang="en-US" dirty="0"/>
              <a:t>Job security for </a:t>
            </a:r>
            <a:r>
              <a:rPr lang="en-US" dirty="0">
                <a:latin typeface="Arial" panose="020B0604020202020204" pitchFamily="34" charset="0"/>
                <a:cs typeface="Arial" panose="020B0604020202020204" pitchFamily="34" charset="0"/>
              </a:rPr>
              <a:t>underperforming professionals.</a:t>
            </a:r>
          </a:p>
        </p:txBody>
      </p:sp>
    </p:spTree>
    <p:extLst>
      <p:ext uri="{BB962C8B-B14F-4D97-AF65-F5344CB8AC3E}">
        <p14:creationId xmlns:p14="http://schemas.microsoft.com/office/powerpoint/2010/main" val="608249651"/>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4" name="click.wav"/>
          </p:stSnd>
        </p:sndAc>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C53FC3-C435-4DBD-9A9F-C27EE085F19B}"/>
              </a:ext>
            </a:extLst>
          </p:cNvPr>
          <p:cNvSpPr>
            <a:spLocks noGrp="1"/>
          </p:cNvSpPr>
          <p:nvPr>
            <p:ph type="ctrTitle"/>
          </p:nvPr>
        </p:nvSpPr>
        <p:spPr/>
        <p:txBody>
          <a:bodyPr>
            <a:normAutofit/>
          </a:bodyPr>
          <a:lstStyle/>
          <a:p>
            <a:pPr algn="r"/>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Use Innovative Recruiting Strategies</a:t>
            </a:r>
          </a:p>
        </p:txBody>
      </p:sp>
      <p:sp>
        <p:nvSpPr>
          <p:cNvPr id="6" name="Subtitle 5">
            <a:extLst>
              <a:ext uri="{FF2B5EF4-FFF2-40B4-BE49-F238E27FC236}">
                <a16:creationId xmlns:a16="http://schemas.microsoft.com/office/drawing/2014/main" id="{0358D681-3B1F-456C-9EBB-9EF87EC8AFB2}"/>
              </a:ext>
            </a:extLst>
          </p:cNvPr>
          <p:cNvSpPr>
            <a:spLocks noGrp="1"/>
          </p:cNvSpPr>
          <p:nvPr>
            <p:ph type="subTitle" idx="1"/>
          </p:nvPr>
        </p:nvSpPr>
        <p:spPr/>
        <p:txBody>
          <a:bodyPr>
            <a:normAutofit/>
          </a:bodyPr>
          <a:lstStyle/>
          <a:p>
            <a:r>
              <a:rPr lang="en-US" sz="2400" dirty="0"/>
              <a:t>Think outside the box.</a:t>
            </a:r>
          </a:p>
        </p:txBody>
      </p:sp>
    </p:spTree>
    <p:extLst>
      <p:ext uri="{BB962C8B-B14F-4D97-AF65-F5344CB8AC3E}">
        <p14:creationId xmlns:p14="http://schemas.microsoft.com/office/powerpoint/2010/main" val="3083170625"/>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3" name="click.wav"/>
          </p:stSnd>
        </p:sndAc>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73DA15-B8C8-4C56-BB76-933D325F12B5}"/>
              </a:ext>
            </a:extLst>
          </p:cNvPr>
          <p:cNvSpPr>
            <a:spLocks noGrp="1"/>
          </p:cNvSpPr>
          <p:nvPr>
            <p:ph type="title"/>
          </p:nvPr>
        </p:nvSpPr>
        <p:spPr/>
        <p:txBody>
          <a:bodyPr>
            <a:normAutofit/>
          </a:bodyPr>
          <a:lstStyle/>
          <a:p>
            <a:pPr algn="ctr"/>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Where do You Post Your Vacancy?</a:t>
            </a:r>
          </a:p>
        </p:txBody>
      </p:sp>
      <p:sp>
        <p:nvSpPr>
          <p:cNvPr id="5" name="Content Placeholder 4">
            <a:extLst>
              <a:ext uri="{FF2B5EF4-FFF2-40B4-BE49-F238E27FC236}">
                <a16:creationId xmlns:a16="http://schemas.microsoft.com/office/drawing/2014/main" id="{49379FFF-9540-4E99-8009-C468CF4078D7}"/>
              </a:ext>
            </a:extLst>
          </p:cNvPr>
          <p:cNvSpPr>
            <a:spLocks noGrp="1"/>
          </p:cNvSpPr>
          <p:nvPr>
            <p:ph idx="1"/>
          </p:nvPr>
        </p:nvSpPr>
        <p:spPr>
          <a:xfrm>
            <a:off x="269228" y="1630018"/>
            <a:ext cx="6145427" cy="4726332"/>
          </a:xfrm>
        </p:spPr>
        <p:txBody>
          <a:bodyPr anchor="ctr">
            <a:normAutofit/>
          </a:bodyPr>
          <a:lstStyle/>
          <a:p>
            <a:pPr marL="693738" lvl="2" indent="-461963">
              <a:lnSpc>
                <a:spcPct val="150000"/>
              </a:lnSpc>
              <a:spcBef>
                <a:spcPts val="600"/>
              </a:spcBef>
              <a:buFont typeface="Wingdings" panose="05000000000000000000" pitchFamily="2" charset="2"/>
              <a:buChar char="q"/>
            </a:pPr>
            <a:r>
              <a:rPr lang="en-US" sz="2400" dirty="0">
                <a:latin typeface="Arial" panose="020B0604020202020204" pitchFamily="34" charset="0"/>
                <a:cs typeface="Arial" panose="020B0604020202020204" pitchFamily="34" charset="0"/>
              </a:rPr>
              <a:t>Your own program’s website</a:t>
            </a:r>
          </a:p>
          <a:p>
            <a:pPr marL="693738" lvl="2" indent="-461963">
              <a:lnSpc>
                <a:spcPct val="150000"/>
              </a:lnSpc>
              <a:spcBef>
                <a:spcPts val="600"/>
              </a:spcBef>
              <a:buFont typeface="Wingdings" panose="05000000000000000000" pitchFamily="2" charset="2"/>
              <a:buChar char="q"/>
            </a:pPr>
            <a:r>
              <a:rPr lang="en-US" sz="2400" dirty="0">
                <a:latin typeface="Arial" panose="020B0604020202020204" pitchFamily="34" charset="0"/>
                <a:cs typeface="Arial" panose="020B0604020202020204" pitchFamily="34" charset="0"/>
              </a:rPr>
              <a:t>COSB website</a:t>
            </a:r>
          </a:p>
          <a:p>
            <a:pPr marL="693738" lvl="2" indent="-461963">
              <a:lnSpc>
                <a:spcPct val="150000"/>
              </a:lnSpc>
              <a:spcBef>
                <a:spcPts val="600"/>
              </a:spcBef>
              <a:buFont typeface="Wingdings" panose="05000000000000000000" pitchFamily="2" charset="2"/>
              <a:buChar char="q"/>
            </a:pPr>
            <a:r>
              <a:rPr lang="en-US" sz="2400" dirty="0">
                <a:latin typeface="Arial" panose="020B0604020202020204" pitchFamily="34" charset="0"/>
                <a:cs typeface="Arial" panose="020B0604020202020204" pitchFamily="34" charset="0"/>
              </a:rPr>
              <a:t>VI Specific Websites </a:t>
            </a:r>
          </a:p>
          <a:p>
            <a:pPr marL="693738" lvl="2" indent="-461963">
              <a:lnSpc>
                <a:spcPct val="150000"/>
              </a:lnSpc>
              <a:spcBef>
                <a:spcPts val="600"/>
              </a:spcBef>
              <a:buFont typeface="Wingdings" panose="05000000000000000000" pitchFamily="2" charset="2"/>
              <a:buChar char="q"/>
            </a:pPr>
            <a:r>
              <a:rPr lang="en-US" sz="2400" dirty="0">
                <a:latin typeface="Arial" panose="020B0604020202020204" pitchFamily="34" charset="0"/>
                <a:cs typeface="Arial" panose="020B0604020202020204" pitchFamily="34" charset="0"/>
              </a:rPr>
              <a:t>Remember FREE isn’t always better (current?)</a:t>
            </a:r>
          </a:p>
        </p:txBody>
      </p:sp>
      <p:pic>
        <p:nvPicPr>
          <p:cNvPr id="7" name="Content Placeholder 22" descr="A collage of website logos including AER, COSB, SPEDEX, Teaching Students with Visual Impairments, and NERCVE">
            <a:extLst>
              <a:ext uri="{FF2B5EF4-FFF2-40B4-BE49-F238E27FC236}">
                <a16:creationId xmlns:a16="http://schemas.microsoft.com/office/drawing/2014/main" id="{81FE35F3-1C4B-462E-A134-7212C61DBAD3}"/>
              </a:ext>
            </a:extLst>
          </p:cNvPr>
          <p:cNvPicPr>
            <a:picLocks noGrp="1" noChangeAspect="1"/>
          </p:cNvPicPr>
          <p:nvPr>
            <p:ph idx="13"/>
          </p:nvPr>
        </p:nvPicPr>
        <p:blipFill rotWithShape="1">
          <a:blip r:embed="rId3">
            <a:extLst>
              <a:ext uri="{28A0092B-C50C-407E-A947-70E740481C1C}">
                <a14:useLocalDpi xmlns:a14="http://schemas.microsoft.com/office/drawing/2010/main" val="0"/>
              </a:ext>
            </a:extLst>
          </a:blip>
          <a:srcRect l="2990" r="1817"/>
          <a:stretch/>
        </p:blipFill>
        <p:spPr>
          <a:xfrm>
            <a:off x="6731214" y="2119745"/>
            <a:ext cx="4927991" cy="3394364"/>
          </a:xfrm>
          <a:scene3d>
            <a:camera prst="orthographicFront"/>
            <a:lightRig rig="threePt" dir="t"/>
          </a:scene3d>
          <a:sp3d>
            <a:bevelT w="101600" prst="riblet"/>
          </a:sp3d>
        </p:spPr>
      </p:pic>
    </p:spTree>
    <p:extLst>
      <p:ext uri="{BB962C8B-B14F-4D97-AF65-F5344CB8AC3E}">
        <p14:creationId xmlns:p14="http://schemas.microsoft.com/office/powerpoint/2010/main" val="1250307816"/>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4" name="click.wav"/>
          </p:stSnd>
        </p:sndAc>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9E9F8D-98F1-418C-BACF-388654A8EB25}"/>
              </a:ext>
            </a:extLst>
          </p:cNvPr>
          <p:cNvSpPr>
            <a:spLocks noGrp="1"/>
          </p:cNvSpPr>
          <p:nvPr>
            <p:ph type="title"/>
          </p:nvPr>
        </p:nvSpPr>
        <p:spPr>
          <a:xfrm>
            <a:off x="269228" y="304801"/>
            <a:ext cx="11340180" cy="1164424"/>
          </a:xfrm>
        </p:spPr>
        <p:txBody>
          <a:bodyPr/>
          <a:lstStyle/>
          <a:p>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Create unique job postings</a:t>
            </a:r>
          </a:p>
        </p:txBody>
      </p:sp>
      <p:sp>
        <p:nvSpPr>
          <p:cNvPr id="4" name="Content Placeholder 3">
            <a:extLst>
              <a:ext uri="{FF2B5EF4-FFF2-40B4-BE49-F238E27FC236}">
                <a16:creationId xmlns:a16="http://schemas.microsoft.com/office/drawing/2014/main" id="{E723CACF-5821-45C0-A4C3-3DE892F72910}"/>
              </a:ext>
            </a:extLst>
          </p:cNvPr>
          <p:cNvSpPr>
            <a:spLocks noGrp="1"/>
          </p:cNvSpPr>
          <p:nvPr>
            <p:ph idx="1"/>
          </p:nvPr>
        </p:nvSpPr>
        <p:spPr>
          <a:xfrm>
            <a:off x="269227" y="1469225"/>
            <a:ext cx="7267645" cy="4887125"/>
          </a:xfrm>
        </p:spPr>
        <p:txBody>
          <a:bodyPr>
            <a:noAutofit/>
          </a:bodyPr>
          <a:lstStyle/>
          <a:p>
            <a:pPr marL="684213" lvl="1" indent="-458788">
              <a:lnSpc>
                <a:spcPct val="150000"/>
              </a:lnSpc>
              <a:spcBef>
                <a:spcPts val="0"/>
              </a:spcBef>
              <a:buFont typeface="Wingdings" panose="05000000000000000000" pitchFamily="2" charset="2"/>
              <a:buChar char="q"/>
            </a:pPr>
            <a:r>
              <a:rPr lang="en-US" sz="2400" dirty="0"/>
              <a:t>A written job description doesn’t stand out. </a:t>
            </a:r>
          </a:p>
          <a:p>
            <a:pPr marL="684213" lvl="1" indent="-458788">
              <a:lnSpc>
                <a:spcPct val="150000"/>
              </a:lnSpc>
              <a:spcBef>
                <a:spcPts val="0"/>
              </a:spcBef>
              <a:buFont typeface="Wingdings" panose="05000000000000000000" pitchFamily="2" charset="2"/>
              <a:buChar char="q"/>
            </a:pPr>
            <a:r>
              <a:rPr lang="en-US" sz="2400" dirty="0"/>
              <a:t>Consider non-traditional media:</a:t>
            </a:r>
          </a:p>
          <a:p>
            <a:pPr marL="914400" lvl="2" indent="-222250">
              <a:lnSpc>
                <a:spcPct val="150000"/>
              </a:lnSpc>
              <a:spcBef>
                <a:spcPts val="0"/>
              </a:spcBef>
            </a:pPr>
            <a:r>
              <a:rPr lang="en-US" sz="2400" dirty="0"/>
              <a:t>Videos/ Podcasts</a:t>
            </a:r>
          </a:p>
          <a:p>
            <a:pPr marL="914400" lvl="2" indent="-222250">
              <a:lnSpc>
                <a:spcPct val="150000"/>
              </a:lnSpc>
              <a:spcBef>
                <a:spcPts val="0"/>
              </a:spcBef>
            </a:pPr>
            <a:r>
              <a:rPr lang="en-US" sz="2400" dirty="0"/>
              <a:t>Featured on news program</a:t>
            </a:r>
          </a:p>
          <a:p>
            <a:pPr marL="914400" lvl="2" indent="-222250">
              <a:lnSpc>
                <a:spcPct val="150000"/>
              </a:lnSpc>
              <a:spcBef>
                <a:spcPts val="0"/>
              </a:spcBef>
            </a:pPr>
            <a:r>
              <a:rPr lang="en-US" sz="2400" dirty="0"/>
              <a:t>Brochures</a:t>
            </a:r>
          </a:p>
          <a:p>
            <a:pPr marL="684213" lvl="1" indent="-458788">
              <a:lnSpc>
                <a:spcPct val="150000"/>
              </a:lnSpc>
              <a:spcBef>
                <a:spcPts val="0"/>
              </a:spcBef>
              <a:buFont typeface="Wingdings" panose="05000000000000000000" pitchFamily="2" charset="2"/>
              <a:buChar char="q"/>
            </a:pPr>
            <a:r>
              <a:rPr lang="en-US" sz="2400" dirty="0"/>
              <a:t>“I want to be a part of that!”</a:t>
            </a:r>
          </a:p>
        </p:txBody>
      </p:sp>
      <p:pic>
        <p:nvPicPr>
          <p:cNvPr id="5" name="Content Placeholder 11" descr="A picture collage showing the YouTube logo, NBC news logo, and a brochure.">
            <a:extLst>
              <a:ext uri="{FF2B5EF4-FFF2-40B4-BE49-F238E27FC236}">
                <a16:creationId xmlns:a16="http://schemas.microsoft.com/office/drawing/2014/main" id="{B1C961F2-26C2-44E8-9B86-792E069DF9BF}"/>
              </a:ext>
            </a:extLst>
          </p:cNvPr>
          <p:cNvPicPr>
            <a:picLocks noGrp="1" noChangeAspect="1"/>
          </p:cNvPicPr>
          <p:nvPr>
            <p:ph idx="13"/>
          </p:nvPr>
        </p:nvPicPr>
        <p:blipFill>
          <a:blip r:embed="rId3">
            <a:extLst>
              <a:ext uri="{28A0092B-C50C-407E-A947-70E740481C1C}">
                <a14:useLocalDpi xmlns:a14="http://schemas.microsoft.com/office/drawing/2010/main" val="0"/>
              </a:ext>
            </a:extLst>
          </a:blip>
          <a:stretch>
            <a:fillRect/>
          </a:stretch>
        </p:blipFill>
        <p:spPr>
          <a:xfrm>
            <a:off x="7868316" y="1773382"/>
            <a:ext cx="3885263" cy="3671454"/>
          </a:xfrm>
          <a:scene3d>
            <a:camera prst="orthographicFront"/>
            <a:lightRig rig="threePt" dir="t"/>
          </a:scene3d>
          <a:sp3d>
            <a:bevelT w="139700" h="139700" prst="divot"/>
          </a:sp3d>
        </p:spPr>
      </p:pic>
    </p:spTree>
    <p:extLst>
      <p:ext uri="{BB962C8B-B14F-4D97-AF65-F5344CB8AC3E}">
        <p14:creationId xmlns:p14="http://schemas.microsoft.com/office/powerpoint/2010/main" val="523846654"/>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4" name="click.wav"/>
          </p:stSnd>
        </p:sndAc>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is Special About Your Area?</a:t>
            </a:r>
          </a:p>
        </p:txBody>
      </p:sp>
      <p:sp>
        <p:nvSpPr>
          <p:cNvPr id="6" name="Content Placeholder 5"/>
          <p:cNvSpPr>
            <a:spLocks noGrp="1"/>
          </p:cNvSpPr>
          <p:nvPr>
            <p:ph idx="1"/>
          </p:nvPr>
        </p:nvSpPr>
        <p:spPr>
          <a:xfrm>
            <a:off x="269228" y="1469225"/>
            <a:ext cx="7069418" cy="4887125"/>
          </a:xfrm>
        </p:spPr>
        <p:txBody>
          <a:bodyPr>
            <a:noAutofit/>
          </a:bodyPr>
          <a:lstStyle/>
          <a:p>
            <a:pPr marL="684213" lvl="1" indent="-517525">
              <a:lnSpc>
                <a:spcPct val="150000"/>
              </a:lnSpc>
              <a:spcBef>
                <a:spcPts val="0"/>
              </a:spcBef>
              <a:buFont typeface="Wingdings" panose="05000000000000000000" pitchFamily="2" charset="2"/>
              <a:buChar char="q"/>
            </a:pPr>
            <a:r>
              <a:rPr lang="en-US" sz="2400" dirty="0">
                <a:latin typeface="Arial" panose="020B0604020202020204" pitchFamily="34" charset="0"/>
                <a:cs typeface="Arial" panose="020B0604020202020204" pitchFamily="34" charset="0"/>
              </a:rPr>
              <a:t>Information about your city.</a:t>
            </a:r>
          </a:p>
          <a:p>
            <a:pPr marL="684213" lvl="1" indent="-517525">
              <a:lnSpc>
                <a:spcPct val="150000"/>
              </a:lnSpc>
              <a:spcBef>
                <a:spcPts val="0"/>
              </a:spcBef>
              <a:buFont typeface="Wingdings" panose="05000000000000000000" pitchFamily="2" charset="2"/>
              <a:buChar char="q"/>
            </a:pPr>
            <a:r>
              <a:rPr lang="en-US" sz="2400" dirty="0">
                <a:latin typeface="Arial" panose="020B0604020202020204" pitchFamily="34" charset="0"/>
                <a:cs typeface="Arial" panose="020B0604020202020204" pitchFamily="34" charset="0"/>
              </a:rPr>
              <a:t>Why would someone want to move to your area? </a:t>
            </a:r>
          </a:p>
          <a:p>
            <a:pPr marL="976313" lvl="3" indent="-292100">
              <a:lnSpc>
                <a:spcPct val="150000"/>
              </a:lnSpc>
              <a:spcBef>
                <a:spcPts val="0"/>
              </a:spcBef>
            </a:pPr>
            <a:r>
              <a:rPr lang="en-US" sz="2400" dirty="0">
                <a:latin typeface="Arial" panose="020B0604020202020204" pitchFamily="34" charset="0"/>
                <a:cs typeface="Arial" panose="020B0604020202020204" pitchFamily="34" charset="0"/>
              </a:rPr>
              <a:t>Quality of Life</a:t>
            </a:r>
          </a:p>
          <a:p>
            <a:pPr marL="976313" lvl="3" indent="-292100">
              <a:lnSpc>
                <a:spcPct val="150000"/>
              </a:lnSpc>
              <a:spcBef>
                <a:spcPts val="0"/>
              </a:spcBef>
            </a:pPr>
            <a:r>
              <a:rPr lang="en-US" sz="2400" dirty="0">
                <a:latin typeface="Arial" panose="020B0604020202020204" pitchFamily="34" charset="0"/>
                <a:cs typeface="Arial" panose="020B0604020202020204" pitchFamily="34" charset="0"/>
              </a:rPr>
              <a:t>Proximity to city</a:t>
            </a:r>
            <a:endParaRPr lang="en-US" sz="2400" dirty="0"/>
          </a:p>
          <a:p>
            <a:pPr marL="976313" lvl="3" indent="-292100">
              <a:lnSpc>
                <a:spcPct val="150000"/>
              </a:lnSpc>
              <a:spcBef>
                <a:spcPts val="0"/>
              </a:spcBef>
            </a:pPr>
            <a:r>
              <a:rPr lang="en-US" sz="2400" dirty="0">
                <a:latin typeface="Arial" panose="020B0604020202020204" pitchFamily="34" charset="0"/>
                <a:cs typeface="Arial" panose="020B0604020202020204" pitchFamily="34" charset="0"/>
              </a:rPr>
              <a:t>Vacation Destination</a:t>
            </a:r>
          </a:p>
          <a:p>
            <a:pPr marL="976313" lvl="3" indent="-292100">
              <a:lnSpc>
                <a:spcPct val="150000"/>
              </a:lnSpc>
              <a:spcBef>
                <a:spcPts val="0"/>
              </a:spcBef>
            </a:pPr>
            <a:r>
              <a:rPr lang="en-US" sz="2400" dirty="0">
                <a:latin typeface="Arial" panose="020B0604020202020204" pitchFamily="34" charset="0"/>
                <a:cs typeface="Arial" panose="020B0604020202020204" pitchFamily="34" charset="0"/>
              </a:rPr>
              <a:t>Cost of living</a:t>
            </a:r>
          </a:p>
        </p:txBody>
      </p:sp>
      <p:pic>
        <p:nvPicPr>
          <p:cNvPr id="8" name="Content Placeholder 10" descr="A picture collage of the Cary Chamber of Commerce, Arches National Park brochure, and picture of downtown Atlanta with writing, &quot;10 Places to Visit In Atlanta With The Family&quot;.">
            <a:extLst>
              <a:ext uri="{FF2B5EF4-FFF2-40B4-BE49-F238E27FC236}">
                <a16:creationId xmlns:a16="http://schemas.microsoft.com/office/drawing/2014/main" id="{3FE1F857-EA58-4B04-AEAF-55AA397C6BA2}"/>
              </a:ext>
            </a:extLst>
          </p:cNvPr>
          <p:cNvPicPr>
            <a:picLocks noGrp="1" noChangeAspect="1"/>
          </p:cNvPicPr>
          <p:nvPr>
            <p:ph idx="13"/>
          </p:nvPr>
        </p:nvPicPr>
        <p:blipFill>
          <a:blip r:embed="rId3">
            <a:extLst>
              <a:ext uri="{28A0092B-C50C-407E-A947-70E740481C1C}">
                <a14:useLocalDpi xmlns:a14="http://schemas.microsoft.com/office/drawing/2010/main" val="0"/>
              </a:ext>
            </a:extLst>
          </a:blip>
          <a:stretch>
            <a:fillRect/>
          </a:stretch>
        </p:blipFill>
        <p:spPr>
          <a:xfrm>
            <a:off x="7667625" y="2653120"/>
            <a:ext cx="4210050" cy="2680472"/>
          </a:xfrm>
          <a:scene3d>
            <a:camera prst="orthographicFront"/>
            <a:lightRig rig="threePt" dir="t"/>
          </a:scene3d>
          <a:sp3d>
            <a:bevelT w="139700" h="139700" prst="divot"/>
          </a:sp3d>
        </p:spPr>
      </p:pic>
    </p:spTree>
    <p:extLst>
      <p:ext uri="{BB962C8B-B14F-4D97-AF65-F5344CB8AC3E}">
        <p14:creationId xmlns:p14="http://schemas.microsoft.com/office/powerpoint/2010/main" val="4291395750"/>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4" name="click.wav"/>
          </p:stSnd>
        </p:sndAc>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1036</TotalTime>
  <Words>956</Words>
  <Application>Microsoft Office PowerPoint</Application>
  <PresentationFormat>Widescreen</PresentationFormat>
  <Paragraphs>158</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Wingdings</vt:lpstr>
      <vt:lpstr>Office Theme</vt:lpstr>
      <vt:lpstr>Innovative Strategies  for Recruitment &amp; Career Growth  of High Quality Vision Professionals</vt:lpstr>
      <vt:lpstr>Today’s Objectives</vt:lpstr>
      <vt:lpstr>My Career Path</vt:lpstr>
      <vt:lpstr>The Root of All  Problems</vt:lpstr>
      <vt:lpstr>Results of Shortage</vt:lpstr>
      <vt:lpstr>Use Innovative Recruiting Strategies</vt:lpstr>
      <vt:lpstr>Where do You Post Your Vacancy?</vt:lpstr>
      <vt:lpstr>Create unique job postings</vt:lpstr>
      <vt:lpstr>What is Special About Your Area?</vt:lpstr>
      <vt:lpstr>Who Can Help You Share?</vt:lpstr>
      <vt:lpstr>Where do TVI’s Frequent?</vt:lpstr>
      <vt:lpstr>Become a TVI “Hang Out”</vt:lpstr>
      <vt:lpstr>Summer Camps</vt:lpstr>
      <vt:lpstr>Recruiting Outside the Vision Field</vt:lpstr>
      <vt:lpstr>Consider Lateral Entry</vt:lpstr>
      <vt:lpstr>Discerning High Quality Professionals</vt:lpstr>
      <vt:lpstr>Observe Interactions</vt:lpstr>
      <vt:lpstr>Characteristics of a Professional</vt:lpstr>
      <vt:lpstr>Work Samples</vt:lpstr>
      <vt:lpstr>Strategies for Fostering Career Growth</vt:lpstr>
      <vt:lpstr>Self Evaluation</vt:lpstr>
      <vt:lpstr>Annual Reviews</vt:lpstr>
      <vt:lpstr>Support for New TVI’s</vt:lpstr>
      <vt:lpstr>Trainings/Workshops</vt:lpstr>
      <vt:lpstr>Permit Job Growth/Change</vt:lpstr>
      <vt:lpstr>Alternative Professional Development Activities</vt:lpstr>
      <vt:lpstr>Contact 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CWillings</dc:creator>
  <cp:lastModifiedBy>CWillings</cp:lastModifiedBy>
  <cp:revision>35</cp:revision>
  <dcterms:created xsi:type="dcterms:W3CDTF">2017-09-19T00:33:57Z</dcterms:created>
  <dcterms:modified xsi:type="dcterms:W3CDTF">2017-10-08T03:26:02Z</dcterms:modified>
</cp:coreProperties>
</file>